
<file path=[Content_Types].xml><?xml version="1.0" encoding="utf-8"?>
<Types xmlns="http://schemas.openxmlformats.org/package/2006/content-types">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8" r:id="rId22"/>
    <p:sldId id="279" r:id="rId23"/>
    <p:sldId id="280" r:id="rId24"/>
    <p:sldId id="281" r:id="rId25"/>
    <p:sldId id="282" r:id="rId26"/>
    <p:sldId id="284" r:id="rId27"/>
    <p:sldId id="283" r:id="rId28"/>
  </p:sldIdLst>
  <p:sldSz cx="12192000" cy="6858000"/>
  <p:notesSz cx="12192000" cy="6858000"/>
  <p:defaultTextStyle>
    <a:defPPr>
      <a:defRPr kern="0"/>
    </a:def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00C30"/>
    <a:srgbClr val="0F204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2194" autoAdjust="0"/>
  </p:normalViewPr>
  <p:slideViewPr>
    <p:cSldViewPr>
      <p:cViewPr varScale="1">
        <p:scale>
          <a:sx n="65" d="100"/>
          <a:sy n="65" d="100"/>
        </p:scale>
        <p:origin x="1258" y="53"/>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283200" cy="3444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6905625" y="0"/>
            <a:ext cx="5283200" cy="344488"/>
          </a:xfrm>
          <a:prstGeom prst="rect">
            <a:avLst/>
          </a:prstGeom>
        </p:spPr>
        <p:txBody>
          <a:bodyPr vert="horz" lIns="91440" tIns="45720" rIns="91440" bIns="45720" rtlCol="0"/>
          <a:lstStyle>
            <a:lvl1pPr algn="r">
              <a:defRPr sz="1200"/>
            </a:lvl1pPr>
          </a:lstStyle>
          <a:p>
            <a:fld id="{2C79A637-E688-497E-A794-8E1F2EFA5A2F}" type="datetimeFigureOut">
              <a:rPr lang="en-US" smtClean="0"/>
              <a:t>1/16/2026</a:t>
            </a:fld>
            <a:endParaRPr lang="en-US"/>
          </a:p>
        </p:txBody>
      </p:sp>
      <p:sp>
        <p:nvSpPr>
          <p:cNvPr id="4" name="Slide Image Placeholder 3"/>
          <p:cNvSpPr>
            <a:spLocks noGrp="1" noRot="1" noChangeAspect="1"/>
          </p:cNvSpPr>
          <p:nvPr>
            <p:ph type="sldImg" idx="2"/>
          </p:nvPr>
        </p:nvSpPr>
        <p:spPr>
          <a:xfrm>
            <a:off x="4038600" y="857250"/>
            <a:ext cx="41148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1219200" y="3300413"/>
            <a:ext cx="9753600" cy="270033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513"/>
            <a:ext cx="5283200" cy="3444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6905625" y="6513513"/>
            <a:ext cx="5283200" cy="344487"/>
          </a:xfrm>
          <a:prstGeom prst="rect">
            <a:avLst/>
          </a:prstGeom>
        </p:spPr>
        <p:txBody>
          <a:bodyPr vert="horz" lIns="91440" tIns="45720" rIns="91440" bIns="45720" rtlCol="0" anchor="b"/>
          <a:lstStyle>
            <a:lvl1pPr algn="r">
              <a:defRPr sz="1200"/>
            </a:lvl1pPr>
          </a:lstStyle>
          <a:p>
            <a:fld id="{6F0F518E-ADA4-40E6-9141-46B3A31D3F5A}" type="slidenum">
              <a:rPr lang="en-US" smtClean="0"/>
              <a:t>‹#›</a:t>
            </a:fld>
            <a:endParaRPr lang="en-US"/>
          </a:p>
        </p:txBody>
      </p:sp>
    </p:spTree>
    <p:extLst>
      <p:ext uri="{BB962C8B-B14F-4D97-AF65-F5344CB8AC3E}">
        <p14:creationId xmlns:p14="http://schemas.microsoft.com/office/powerpoint/2010/main" val="8005697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Students should have installed Microsoft VS Code.</a:t>
            </a:r>
          </a:p>
          <a:p>
            <a:r>
              <a:rPr lang="en-US" dirty="0"/>
              <a:t>The programming environment and GitHub should be set up.</a:t>
            </a:r>
          </a:p>
          <a:p>
            <a:endParaRPr lang="en-US" dirty="0"/>
          </a:p>
          <a:p>
            <a:r>
              <a:rPr lang="en-US" dirty="0"/>
              <a:t>Running C/C++ code in VS Code.</a:t>
            </a:r>
          </a:p>
          <a:p>
            <a:r>
              <a:rPr lang="en-US" dirty="0"/>
              <a:t>A "Crash Course" in C covering preprocessor directives, control structures, and language facilities.</a:t>
            </a:r>
          </a:p>
          <a:p>
            <a:endParaRPr lang="en-US" dirty="0"/>
          </a:p>
        </p:txBody>
      </p:sp>
      <p:sp>
        <p:nvSpPr>
          <p:cNvPr id="4" name="Slide Number Placeholder 3"/>
          <p:cNvSpPr>
            <a:spLocks noGrp="1"/>
          </p:cNvSpPr>
          <p:nvPr>
            <p:ph type="sldNum" sz="quarter" idx="5"/>
          </p:nvPr>
        </p:nvSpPr>
        <p:spPr/>
        <p:txBody>
          <a:bodyPr/>
          <a:lstStyle/>
          <a:p>
            <a:fld id="{6F0F518E-ADA4-40E6-9141-46B3A31D3F5A}" type="slidenum">
              <a:rPr lang="en-US" smtClean="0"/>
              <a:t>2</a:t>
            </a:fld>
            <a:endParaRPr lang="en-US"/>
          </a:p>
        </p:txBody>
      </p:sp>
    </p:spTree>
    <p:extLst>
      <p:ext uri="{BB962C8B-B14F-4D97-AF65-F5344CB8AC3E}">
        <p14:creationId xmlns:p14="http://schemas.microsoft.com/office/powerpoint/2010/main" val="21131876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for loop</a:t>
            </a:r>
            <a:endParaRPr lang="en-US" dirty="0"/>
          </a:p>
          <a:p>
            <a:r>
              <a:rPr lang="en-US" dirty="0"/>
              <a:t>Uses an initialization condition, a loop invariant, and an update condition.</a:t>
            </a:r>
          </a:p>
          <a:p>
            <a:r>
              <a:rPr lang="en-US" dirty="0"/>
              <a:t>It is syntactically different but logically equivalent to a </a:t>
            </a:r>
            <a:r>
              <a:rPr lang="en-US" sz="1200" kern="1200" dirty="0">
                <a:solidFill>
                  <a:schemeClr val="tx1"/>
                </a:solidFill>
                <a:latin typeface="+mn-lt"/>
                <a:ea typeface="+mn-ea"/>
                <a:cs typeface="+mn-cs"/>
              </a:rPr>
              <a:t>while</a:t>
            </a:r>
            <a:r>
              <a:rPr lang="en-US" dirty="0"/>
              <a:t> loop.</a:t>
            </a:r>
          </a:p>
          <a:p>
            <a:endParaRPr lang="en-US" dirty="0"/>
          </a:p>
        </p:txBody>
      </p:sp>
      <p:sp>
        <p:nvSpPr>
          <p:cNvPr id="4" name="Slide Number Placeholder 3"/>
          <p:cNvSpPr>
            <a:spLocks noGrp="1"/>
          </p:cNvSpPr>
          <p:nvPr>
            <p:ph type="sldNum" sz="quarter" idx="5"/>
          </p:nvPr>
        </p:nvSpPr>
        <p:spPr/>
        <p:txBody>
          <a:bodyPr/>
          <a:lstStyle/>
          <a:p>
            <a:fld id="{6F0F518E-ADA4-40E6-9141-46B3A31D3F5A}" type="slidenum">
              <a:rPr lang="en-US" smtClean="0"/>
              <a:t>12</a:t>
            </a:fld>
            <a:endParaRPr lang="en-US"/>
          </a:p>
        </p:txBody>
      </p:sp>
    </p:spTree>
    <p:extLst>
      <p:ext uri="{BB962C8B-B14F-4D97-AF65-F5344CB8AC3E}">
        <p14:creationId xmlns:p14="http://schemas.microsoft.com/office/powerpoint/2010/main" val="19173617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while loop and break</a:t>
            </a:r>
            <a:endParaRPr lang="en-US" dirty="0"/>
          </a:p>
          <a:p>
            <a:r>
              <a:rPr lang="en-US" sz="1200" kern="1200" dirty="0">
                <a:solidFill>
                  <a:schemeClr val="tx1"/>
                </a:solidFill>
                <a:latin typeface="+mn-lt"/>
                <a:ea typeface="+mn-ea"/>
                <a:cs typeface="+mn-cs"/>
              </a:rPr>
              <a:t>break</a:t>
            </a:r>
            <a:r>
              <a:rPr lang="en-US" dirty="0"/>
              <a:t> is used to exit the innermost loop (for, while, or do-while).</a:t>
            </a:r>
          </a:p>
          <a:p>
            <a:endParaRPr lang="en-US" dirty="0"/>
          </a:p>
        </p:txBody>
      </p:sp>
      <p:sp>
        <p:nvSpPr>
          <p:cNvPr id="4" name="Slide Number Placeholder 3"/>
          <p:cNvSpPr>
            <a:spLocks noGrp="1"/>
          </p:cNvSpPr>
          <p:nvPr>
            <p:ph type="sldNum" sz="quarter" idx="5"/>
          </p:nvPr>
        </p:nvSpPr>
        <p:spPr/>
        <p:txBody>
          <a:bodyPr/>
          <a:lstStyle/>
          <a:p>
            <a:fld id="{6F0F518E-ADA4-40E6-9141-46B3A31D3F5A}" type="slidenum">
              <a:rPr lang="en-US" smtClean="0"/>
              <a:t>13</a:t>
            </a:fld>
            <a:endParaRPr lang="en-US"/>
          </a:p>
        </p:txBody>
      </p:sp>
    </p:spTree>
    <p:extLst>
      <p:ext uri="{BB962C8B-B14F-4D97-AF65-F5344CB8AC3E}">
        <p14:creationId xmlns:p14="http://schemas.microsoft.com/office/powerpoint/2010/main" val="22906352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switch case</a:t>
            </a:r>
            <a:endParaRPr lang="en-US" dirty="0"/>
          </a:p>
          <a:p>
            <a:r>
              <a:rPr lang="en-US" sz="1200" kern="1200" dirty="0">
                <a:solidFill>
                  <a:schemeClr val="tx1"/>
                </a:solidFill>
                <a:latin typeface="+mn-lt"/>
                <a:ea typeface="+mn-ea"/>
                <a:cs typeface="+mn-cs"/>
              </a:rPr>
              <a:t>break</a:t>
            </a:r>
            <a:r>
              <a:rPr lang="en-US" dirty="0"/>
              <a:t> in a </a:t>
            </a:r>
            <a:r>
              <a:rPr lang="en-US" sz="1200" kern="1200" dirty="0">
                <a:solidFill>
                  <a:schemeClr val="tx1"/>
                </a:solidFill>
                <a:latin typeface="+mn-lt"/>
                <a:ea typeface="+mn-ea"/>
                <a:cs typeface="+mn-cs"/>
              </a:rPr>
              <a:t>switch</a:t>
            </a:r>
            <a:r>
              <a:rPr lang="en-US" dirty="0"/>
              <a:t> statement causes the program to jump to the end of the block.</a:t>
            </a:r>
          </a:p>
          <a:p>
            <a:endParaRPr lang="en-US" dirty="0"/>
          </a:p>
        </p:txBody>
      </p:sp>
      <p:sp>
        <p:nvSpPr>
          <p:cNvPr id="4" name="Slide Number Placeholder 3"/>
          <p:cNvSpPr>
            <a:spLocks noGrp="1"/>
          </p:cNvSpPr>
          <p:nvPr>
            <p:ph type="sldNum" sz="quarter" idx="5"/>
          </p:nvPr>
        </p:nvSpPr>
        <p:spPr/>
        <p:txBody>
          <a:bodyPr/>
          <a:lstStyle/>
          <a:p>
            <a:fld id="{6F0F518E-ADA4-40E6-9141-46B3A31D3F5A}" type="slidenum">
              <a:rPr lang="en-US" smtClean="0"/>
              <a:t>14</a:t>
            </a:fld>
            <a:endParaRPr lang="en-US"/>
          </a:p>
        </p:txBody>
      </p:sp>
    </p:spTree>
    <p:extLst>
      <p:ext uri="{BB962C8B-B14F-4D97-AF65-F5344CB8AC3E}">
        <p14:creationId xmlns:p14="http://schemas.microsoft.com/office/powerpoint/2010/main" val="16080602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do-while loop</a:t>
            </a:r>
            <a:endParaRPr lang="en-US" dirty="0"/>
          </a:p>
          <a:p>
            <a:r>
              <a:rPr lang="en-US" dirty="0"/>
              <a:t>Executes the body first, then checks the condition at the bottom.</a:t>
            </a:r>
          </a:p>
          <a:p>
            <a:r>
              <a:rPr lang="en-US" dirty="0"/>
              <a:t>If the condition is zero (false), it exits to the next statement.</a:t>
            </a:r>
          </a:p>
          <a:p>
            <a:endParaRPr lang="en-US" dirty="0"/>
          </a:p>
        </p:txBody>
      </p:sp>
      <p:sp>
        <p:nvSpPr>
          <p:cNvPr id="4" name="Slide Number Placeholder 3"/>
          <p:cNvSpPr>
            <a:spLocks noGrp="1"/>
          </p:cNvSpPr>
          <p:nvPr>
            <p:ph type="sldNum" sz="quarter" idx="5"/>
          </p:nvPr>
        </p:nvSpPr>
        <p:spPr/>
        <p:txBody>
          <a:bodyPr/>
          <a:lstStyle/>
          <a:p>
            <a:fld id="{6F0F518E-ADA4-40E6-9141-46B3A31D3F5A}" type="slidenum">
              <a:rPr lang="en-US" smtClean="0"/>
              <a:t>15</a:t>
            </a:fld>
            <a:endParaRPr lang="en-US"/>
          </a:p>
        </p:txBody>
      </p:sp>
    </p:spTree>
    <p:extLst>
      <p:ext uri="{BB962C8B-B14F-4D97-AF65-F5344CB8AC3E}">
        <p14:creationId xmlns:p14="http://schemas.microsoft.com/office/powerpoint/2010/main" val="9055734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continue</a:t>
            </a:r>
            <a:endParaRPr lang="en-US" dirty="0"/>
          </a:p>
          <a:p>
            <a:r>
              <a:rPr lang="en-US" dirty="0"/>
              <a:t>Skips the rest of the current loop body and returns to the start of the loop.</a:t>
            </a:r>
          </a:p>
          <a:p>
            <a:endParaRPr lang="en-US" dirty="0"/>
          </a:p>
        </p:txBody>
      </p:sp>
      <p:sp>
        <p:nvSpPr>
          <p:cNvPr id="4" name="Slide Number Placeholder 3"/>
          <p:cNvSpPr>
            <a:spLocks noGrp="1"/>
          </p:cNvSpPr>
          <p:nvPr>
            <p:ph type="sldNum" sz="quarter" idx="5"/>
          </p:nvPr>
        </p:nvSpPr>
        <p:spPr/>
        <p:txBody>
          <a:bodyPr/>
          <a:lstStyle/>
          <a:p>
            <a:fld id="{6F0F518E-ADA4-40E6-9141-46B3A31D3F5A}" type="slidenum">
              <a:rPr lang="en-US" smtClean="0"/>
              <a:t>16</a:t>
            </a:fld>
            <a:endParaRPr lang="en-US"/>
          </a:p>
        </p:txBody>
      </p:sp>
    </p:spTree>
    <p:extLst>
      <p:ext uri="{BB962C8B-B14F-4D97-AF65-F5344CB8AC3E}">
        <p14:creationId xmlns:p14="http://schemas.microsoft.com/office/powerpoint/2010/main" val="30485597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extern</a:t>
            </a:r>
            <a:endParaRPr lang="en-US" dirty="0"/>
          </a:p>
          <a:p>
            <a:r>
              <a:rPr lang="en-US" dirty="0"/>
              <a:t>Tells the compiler a variable may be defined in another file or library, allowing compilation even if the variable isn't in the current file.</a:t>
            </a:r>
          </a:p>
          <a:p>
            <a:endParaRPr lang="en-US" dirty="0"/>
          </a:p>
        </p:txBody>
      </p:sp>
      <p:sp>
        <p:nvSpPr>
          <p:cNvPr id="4" name="Slide Number Placeholder 3"/>
          <p:cNvSpPr>
            <a:spLocks noGrp="1"/>
          </p:cNvSpPr>
          <p:nvPr>
            <p:ph type="sldNum" sz="quarter" idx="5"/>
          </p:nvPr>
        </p:nvSpPr>
        <p:spPr/>
        <p:txBody>
          <a:bodyPr/>
          <a:lstStyle/>
          <a:p>
            <a:fld id="{6F0F518E-ADA4-40E6-9141-46B3A31D3F5A}" type="slidenum">
              <a:rPr lang="en-US" smtClean="0"/>
              <a:t>17</a:t>
            </a:fld>
            <a:endParaRPr lang="en-US"/>
          </a:p>
        </p:txBody>
      </p:sp>
    </p:spTree>
    <p:extLst>
      <p:ext uri="{BB962C8B-B14F-4D97-AF65-F5344CB8AC3E}">
        <p14:creationId xmlns:p14="http://schemas.microsoft.com/office/powerpoint/2010/main" val="39624202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err="1"/>
              <a:t>sizeof</a:t>
            </a:r>
            <a:endParaRPr lang="en-US" dirty="0"/>
          </a:p>
          <a:p>
            <a:r>
              <a:rPr lang="en-US" dirty="0"/>
              <a:t>An operator evaluated at compile-time that returns the size (in bytes) of a type or object.</a:t>
            </a:r>
          </a:p>
          <a:p>
            <a:endParaRPr lang="en-US" dirty="0"/>
          </a:p>
        </p:txBody>
      </p:sp>
      <p:sp>
        <p:nvSpPr>
          <p:cNvPr id="4" name="Slide Number Placeholder 3"/>
          <p:cNvSpPr>
            <a:spLocks noGrp="1"/>
          </p:cNvSpPr>
          <p:nvPr>
            <p:ph type="sldNum" sz="quarter" idx="5"/>
          </p:nvPr>
        </p:nvSpPr>
        <p:spPr/>
        <p:txBody>
          <a:bodyPr/>
          <a:lstStyle/>
          <a:p>
            <a:fld id="{6F0F518E-ADA4-40E6-9141-46B3A31D3F5A}" type="slidenum">
              <a:rPr lang="en-US" smtClean="0"/>
              <a:t>18</a:t>
            </a:fld>
            <a:endParaRPr lang="en-US"/>
          </a:p>
        </p:txBody>
      </p:sp>
    </p:spTree>
    <p:extLst>
      <p:ext uri="{BB962C8B-B14F-4D97-AF65-F5344CB8AC3E}">
        <p14:creationId xmlns:p14="http://schemas.microsoft.com/office/powerpoint/2010/main" val="14271638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struct</a:t>
            </a:r>
            <a:endParaRPr lang="en-US" dirty="0"/>
          </a:p>
          <a:p>
            <a:r>
              <a:rPr lang="en-US" dirty="0"/>
              <a:t>Pairs multiple types into a new structure stored in contiguous memory.</a:t>
            </a:r>
          </a:p>
          <a:p>
            <a:endParaRPr lang="en-US" dirty="0"/>
          </a:p>
        </p:txBody>
      </p:sp>
      <p:sp>
        <p:nvSpPr>
          <p:cNvPr id="4" name="Slide Number Placeholder 3"/>
          <p:cNvSpPr>
            <a:spLocks noGrp="1"/>
          </p:cNvSpPr>
          <p:nvPr>
            <p:ph type="sldNum" sz="quarter" idx="5"/>
          </p:nvPr>
        </p:nvSpPr>
        <p:spPr/>
        <p:txBody>
          <a:bodyPr/>
          <a:lstStyle/>
          <a:p>
            <a:fld id="{6F0F518E-ADA4-40E6-9141-46B3A31D3F5A}" type="slidenum">
              <a:rPr lang="en-US" smtClean="0"/>
              <a:t>19</a:t>
            </a:fld>
            <a:endParaRPr lang="en-US"/>
          </a:p>
        </p:txBody>
      </p:sp>
    </p:spTree>
    <p:extLst>
      <p:ext uri="{BB962C8B-B14F-4D97-AF65-F5344CB8AC3E}">
        <p14:creationId xmlns:p14="http://schemas.microsoft.com/office/powerpoint/2010/main" val="22803086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typedef</a:t>
            </a:r>
            <a:endParaRPr lang="en-US" dirty="0"/>
          </a:p>
          <a:p>
            <a:r>
              <a:rPr lang="en-US" dirty="0"/>
              <a:t>Creates an alias or "nickname" for an existing type to improve readability.</a:t>
            </a:r>
          </a:p>
          <a:p>
            <a:r>
              <a:rPr lang="en-US" dirty="0"/>
              <a:t>Commonly used with </a:t>
            </a:r>
            <a:r>
              <a:rPr lang="en-US" sz="1200" kern="1200" dirty="0">
                <a:solidFill>
                  <a:schemeClr val="tx1"/>
                </a:solidFill>
                <a:latin typeface="+mn-lt"/>
                <a:ea typeface="+mn-ea"/>
                <a:cs typeface="+mn-cs"/>
              </a:rPr>
              <a:t>struct</a:t>
            </a:r>
            <a:r>
              <a:rPr lang="en-US" dirty="0"/>
              <a:t> to reduce visual clutter.</a:t>
            </a:r>
          </a:p>
          <a:p>
            <a:pPr marL="0" lvl="0" indent="0" algn="l" rtl="0">
              <a:spcBef>
                <a:spcPts val="0"/>
              </a:spcBef>
              <a:spcAft>
                <a:spcPts val="0"/>
              </a:spcAft>
              <a:buNone/>
            </a:pPr>
            <a:endParaRPr lang="en-US" dirty="0"/>
          </a:p>
          <a:p>
            <a:pPr marL="0" lvl="0" indent="0" algn="l" rtl="0">
              <a:spcBef>
                <a:spcPts val="0"/>
              </a:spcBef>
              <a:spcAft>
                <a:spcPts val="0"/>
              </a:spcAft>
              <a:buNone/>
            </a:pPr>
            <a:r>
              <a:rPr lang="en-US" b="1" dirty="0"/>
              <a:t>Pro-Tip</a:t>
            </a:r>
          </a:p>
          <a:p>
            <a:pPr marL="0" lvl="0" indent="0" algn="l" rtl="0">
              <a:spcBef>
                <a:spcPts val="0"/>
              </a:spcBef>
              <a:spcAft>
                <a:spcPts val="0"/>
              </a:spcAft>
              <a:buNone/>
            </a:pPr>
            <a:r>
              <a:rPr lang="en-US" dirty="0"/>
              <a:t>The </a:t>
            </a:r>
            <a:r>
              <a:rPr lang="en-US" sz="1200" b="0" i="0" u="none" strike="noStrike" cap="none" dirty="0">
                <a:solidFill>
                  <a:srgbClr val="000000"/>
                </a:solidFill>
                <a:latin typeface="Arial"/>
                <a:ea typeface="Arial"/>
                <a:cs typeface="Arial"/>
                <a:sym typeface="Arial"/>
              </a:rPr>
              <a:t>typedef</a:t>
            </a:r>
            <a:r>
              <a:rPr lang="en-US" dirty="0"/>
              <a:t> keyword is a favorite among C programmers because it reduces "syntactic noise." </a:t>
            </a:r>
          </a:p>
          <a:p>
            <a:pPr marL="0" lvl="0" indent="0" algn="l" rtl="0">
              <a:spcBef>
                <a:spcPts val="0"/>
              </a:spcBef>
              <a:spcAft>
                <a:spcPts val="0"/>
              </a:spcAft>
              <a:buNone/>
            </a:pPr>
            <a:r>
              <a:rPr lang="en-US" dirty="0"/>
              <a:t>Instead of having to type </a:t>
            </a:r>
            <a:r>
              <a:rPr lang="en-US" sz="1200" b="0" i="0" u="none" strike="noStrike" cap="none" dirty="0">
                <a:solidFill>
                  <a:srgbClr val="000000"/>
                </a:solidFill>
                <a:latin typeface="Arial"/>
                <a:ea typeface="Arial"/>
                <a:cs typeface="Arial"/>
                <a:sym typeface="Arial"/>
              </a:rPr>
              <a:t>struct Rectangle </a:t>
            </a:r>
            <a:r>
              <a:rPr lang="en-US" sz="1200" b="0" i="0" u="none" strike="noStrike" cap="none" dirty="0" err="1">
                <a:solidFill>
                  <a:srgbClr val="000000"/>
                </a:solidFill>
                <a:latin typeface="Arial"/>
                <a:ea typeface="Arial"/>
                <a:cs typeface="Arial"/>
                <a:sym typeface="Arial"/>
              </a:rPr>
              <a:t>rect</a:t>
            </a:r>
            <a:r>
              <a:rPr lang="en-US" sz="1200" b="0" i="0" u="none" strike="noStrike" cap="none" dirty="0">
                <a:solidFill>
                  <a:srgbClr val="000000"/>
                </a:solidFill>
                <a:latin typeface="Arial"/>
                <a:ea typeface="Arial"/>
                <a:cs typeface="Arial"/>
                <a:sym typeface="Arial"/>
              </a:rPr>
              <a:t>;</a:t>
            </a:r>
            <a:r>
              <a:rPr lang="en-US" dirty="0"/>
              <a:t> every time you want a new variable, you can simply type </a:t>
            </a:r>
            <a:r>
              <a:rPr lang="en-US" sz="1200" b="0" i="0" u="none" strike="noStrike" cap="none" dirty="0">
                <a:solidFill>
                  <a:srgbClr val="000000"/>
                </a:solidFill>
                <a:latin typeface="Arial"/>
                <a:ea typeface="Arial"/>
                <a:cs typeface="Arial"/>
                <a:sym typeface="Arial"/>
              </a:rPr>
              <a:t>Rectangle </a:t>
            </a:r>
            <a:r>
              <a:rPr lang="en-US" sz="1200" b="0" i="0" u="none" strike="noStrike" cap="none" dirty="0" err="1">
                <a:solidFill>
                  <a:srgbClr val="000000"/>
                </a:solidFill>
                <a:latin typeface="Arial"/>
                <a:ea typeface="Arial"/>
                <a:cs typeface="Arial"/>
                <a:sym typeface="Arial"/>
              </a:rPr>
              <a:t>rect</a:t>
            </a:r>
            <a:r>
              <a:rPr lang="en-US" sz="1200" b="0" i="0" u="none" strike="noStrike" cap="none" dirty="0">
                <a:solidFill>
                  <a:srgbClr val="000000"/>
                </a:solidFill>
                <a:latin typeface="Arial"/>
                <a:ea typeface="Arial"/>
                <a:cs typeface="Arial"/>
                <a:sym typeface="Arial"/>
              </a:rPr>
              <a:t>;</a:t>
            </a:r>
            <a:r>
              <a:rPr lang="en-US" dirty="0"/>
              <a:t>. </a:t>
            </a:r>
          </a:p>
          <a:p>
            <a:pPr marL="0" lvl="0" indent="0" algn="l" rtl="0">
              <a:spcBef>
                <a:spcPts val="0"/>
              </a:spcBef>
              <a:spcAft>
                <a:spcPts val="0"/>
              </a:spcAft>
              <a:buNone/>
            </a:pPr>
            <a:r>
              <a:rPr lang="en-US" dirty="0"/>
              <a:t>It makes your code much cleaner and easier to read!</a:t>
            </a:r>
          </a:p>
          <a:p>
            <a:endParaRPr lang="en-US" dirty="0"/>
          </a:p>
        </p:txBody>
      </p:sp>
      <p:sp>
        <p:nvSpPr>
          <p:cNvPr id="4" name="Slide Number Placeholder 3"/>
          <p:cNvSpPr>
            <a:spLocks noGrp="1"/>
          </p:cNvSpPr>
          <p:nvPr>
            <p:ph type="sldNum" sz="quarter" idx="5"/>
          </p:nvPr>
        </p:nvSpPr>
        <p:spPr/>
        <p:txBody>
          <a:bodyPr/>
          <a:lstStyle/>
          <a:p>
            <a:fld id="{6F0F518E-ADA4-40E6-9141-46B3A31D3F5A}" type="slidenum">
              <a:rPr lang="en-US" smtClean="0"/>
              <a:t>20</a:t>
            </a:fld>
            <a:endParaRPr lang="en-US"/>
          </a:p>
        </p:txBody>
      </p:sp>
    </p:spTree>
    <p:extLst>
      <p:ext uri="{BB962C8B-B14F-4D97-AF65-F5344CB8AC3E}">
        <p14:creationId xmlns:p14="http://schemas.microsoft.com/office/powerpoint/2010/main" val="37464975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latin typeface="+mn-lt"/>
                <a:ea typeface="+mn-ea"/>
                <a:cs typeface="+mn-cs"/>
              </a:rPr>
              <a:t>char</a:t>
            </a:r>
            <a:r>
              <a:rPr lang="en-US" dirty="0"/>
              <a:t>: Exactly one byte.</a:t>
            </a:r>
          </a:p>
          <a:p>
            <a:r>
              <a:rPr lang="en-US" sz="1200" b="1" kern="1200" dirty="0">
                <a:solidFill>
                  <a:schemeClr val="tx1"/>
                </a:solidFill>
                <a:latin typeface="+mn-lt"/>
                <a:ea typeface="+mn-ea"/>
                <a:cs typeface="+mn-cs"/>
              </a:rPr>
              <a:t>short</a:t>
            </a:r>
            <a:r>
              <a:rPr lang="en-US" dirty="0"/>
              <a:t>: At least two bytes</a:t>
            </a:r>
          </a:p>
          <a:p>
            <a:r>
              <a:rPr lang="en-US" sz="1200" b="1" kern="1200" dirty="0">
                <a:solidFill>
                  <a:schemeClr val="tx1"/>
                </a:solidFill>
                <a:latin typeface="+mn-lt"/>
                <a:ea typeface="+mn-ea"/>
                <a:cs typeface="+mn-cs"/>
              </a:rPr>
              <a:t>int</a:t>
            </a:r>
            <a:r>
              <a:rPr lang="en-US" dirty="0"/>
              <a:t>: </a:t>
            </a:r>
            <a:r>
              <a:rPr lang="en-US" sz="1200" kern="1200" dirty="0">
                <a:solidFill>
                  <a:schemeClr val="tx1"/>
                </a:solidFill>
                <a:latin typeface="+mn-lt"/>
                <a:ea typeface="+mn-ea"/>
                <a:cs typeface="+mn-cs"/>
              </a:rPr>
              <a:t>U</a:t>
            </a:r>
            <a:r>
              <a:rPr lang="en-US" dirty="0"/>
              <a:t>sually 4 bytes on modern machines.</a:t>
            </a:r>
          </a:p>
          <a:p>
            <a:endParaRPr lang="en-US" dirty="0"/>
          </a:p>
        </p:txBody>
      </p:sp>
      <p:sp>
        <p:nvSpPr>
          <p:cNvPr id="4" name="Slide Number Placeholder 3"/>
          <p:cNvSpPr>
            <a:spLocks noGrp="1"/>
          </p:cNvSpPr>
          <p:nvPr>
            <p:ph type="sldNum" sz="quarter" idx="5"/>
          </p:nvPr>
        </p:nvSpPr>
        <p:spPr/>
        <p:txBody>
          <a:bodyPr/>
          <a:lstStyle/>
          <a:p>
            <a:fld id="{6F0F518E-ADA4-40E6-9141-46B3A31D3F5A}" type="slidenum">
              <a:rPr lang="en-US" smtClean="0"/>
              <a:t>21</a:t>
            </a:fld>
            <a:endParaRPr lang="en-US"/>
          </a:p>
        </p:txBody>
      </p:sp>
    </p:spTree>
    <p:extLst>
      <p:ext uri="{BB962C8B-B14F-4D97-AF65-F5344CB8AC3E}">
        <p14:creationId xmlns:p14="http://schemas.microsoft.com/office/powerpoint/2010/main" val="34410939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comparison table of </a:t>
            </a:r>
            <a:r>
              <a:rPr lang="en-US" b="1" dirty="0"/>
              <a:t>Compiled</a:t>
            </a:r>
            <a:r>
              <a:rPr lang="en-US" dirty="0"/>
              <a:t> versus </a:t>
            </a:r>
            <a:r>
              <a:rPr lang="en-US" b="1" dirty="0"/>
              <a:t>Interpreted</a:t>
            </a:r>
            <a:r>
              <a:rPr lang="en-US" dirty="0"/>
              <a:t> languages. </a:t>
            </a:r>
          </a:p>
          <a:p>
            <a:endParaRPr lang="en-US" dirty="0"/>
          </a:p>
          <a:p>
            <a:r>
              <a:rPr lang="en-US" b="1" dirty="0"/>
              <a:t>Compiled</a:t>
            </a:r>
            <a:r>
              <a:rPr lang="en-US" dirty="0"/>
              <a:t> pros include being "ready to run" and "often faster," </a:t>
            </a:r>
          </a:p>
          <a:p>
            <a:r>
              <a:rPr lang="en-US" dirty="0"/>
              <a:t>while cons include not being "cross platform". </a:t>
            </a:r>
          </a:p>
          <a:p>
            <a:endParaRPr lang="en-US" dirty="0"/>
          </a:p>
          <a:p>
            <a:r>
              <a:rPr lang="en-US" b="1" dirty="0"/>
              <a:t>Interpreted</a:t>
            </a:r>
            <a:r>
              <a:rPr lang="en-US" dirty="0"/>
              <a:t> pros include being "cross-platform" and "easier to debug," </a:t>
            </a:r>
          </a:p>
          <a:p>
            <a:r>
              <a:rPr lang="en-US" dirty="0"/>
              <a:t>while cons include being "often slower" and requiring an interpreter.</a:t>
            </a:r>
          </a:p>
          <a:p>
            <a:endParaRPr lang="en-US" dirty="0"/>
          </a:p>
        </p:txBody>
      </p:sp>
      <p:sp>
        <p:nvSpPr>
          <p:cNvPr id="4" name="Slide Number Placeholder 3"/>
          <p:cNvSpPr>
            <a:spLocks noGrp="1"/>
          </p:cNvSpPr>
          <p:nvPr>
            <p:ph type="sldNum" sz="quarter" idx="5"/>
          </p:nvPr>
        </p:nvSpPr>
        <p:spPr/>
        <p:txBody>
          <a:bodyPr/>
          <a:lstStyle/>
          <a:p>
            <a:fld id="{6F0F518E-ADA4-40E6-9141-46B3A31D3F5A}" type="slidenum">
              <a:rPr lang="en-US" smtClean="0"/>
              <a:t>3</a:t>
            </a:fld>
            <a:endParaRPr lang="en-US"/>
          </a:p>
        </p:txBody>
      </p:sp>
    </p:spTree>
    <p:extLst>
      <p:ext uri="{BB962C8B-B14F-4D97-AF65-F5344CB8AC3E}">
        <p14:creationId xmlns:p14="http://schemas.microsoft.com/office/powerpoint/2010/main" val="61911889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latin typeface="+mn-lt"/>
                <a:ea typeface="+mn-ea"/>
                <a:cs typeface="+mn-cs"/>
              </a:rPr>
              <a:t>long</a:t>
            </a:r>
            <a:r>
              <a:rPr lang="en-US" dirty="0"/>
              <a:t>: At least 4 bytes; </a:t>
            </a:r>
            <a:r>
              <a:rPr lang="en-US" sz="1200" kern="1200" dirty="0">
                <a:solidFill>
                  <a:schemeClr val="tx1"/>
                </a:solidFill>
                <a:latin typeface="+mn-lt"/>
                <a:ea typeface="+mn-ea"/>
                <a:cs typeface="+mn-cs"/>
              </a:rPr>
              <a:t>long </a:t>
            </a:r>
            <a:r>
              <a:rPr lang="en-US" sz="1200" kern="1200" dirty="0" err="1">
                <a:solidFill>
                  <a:schemeClr val="tx1"/>
                </a:solidFill>
                <a:latin typeface="+mn-lt"/>
                <a:ea typeface="+mn-ea"/>
                <a:cs typeface="+mn-cs"/>
              </a:rPr>
              <a:t>long</a:t>
            </a:r>
            <a:r>
              <a:rPr lang="en-US" dirty="0"/>
              <a:t>: At least 8 bytes.</a:t>
            </a:r>
          </a:p>
          <a:p>
            <a:r>
              <a:rPr lang="en-US" sz="1200" b="1" kern="1200" dirty="0">
                <a:solidFill>
                  <a:schemeClr val="tx1"/>
                </a:solidFill>
                <a:latin typeface="+mn-lt"/>
                <a:ea typeface="+mn-ea"/>
                <a:cs typeface="+mn-cs"/>
              </a:rPr>
              <a:t>float</a:t>
            </a:r>
            <a:r>
              <a:rPr lang="en-US" b="1" dirty="0"/>
              <a:t> / </a:t>
            </a:r>
            <a:r>
              <a:rPr lang="en-US" sz="1200" b="1" kern="1200" dirty="0">
                <a:solidFill>
                  <a:schemeClr val="tx1"/>
                </a:solidFill>
                <a:latin typeface="+mn-lt"/>
                <a:ea typeface="+mn-ea"/>
                <a:cs typeface="+mn-cs"/>
              </a:rPr>
              <a:t>double</a:t>
            </a:r>
            <a:r>
              <a:rPr lang="en-US" dirty="0"/>
              <a:t>: IEEE-754 floating-point numbers.</a:t>
            </a:r>
          </a:p>
          <a:p>
            <a:endParaRPr lang="en-US" dirty="0"/>
          </a:p>
        </p:txBody>
      </p:sp>
      <p:sp>
        <p:nvSpPr>
          <p:cNvPr id="4" name="Slide Number Placeholder 3"/>
          <p:cNvSpPr>
            <a:spLocks noGrp="1"/>
          </p:cNvSpPr>
          <p:nvPr>
            <p:ph type="sldNum" sz="quarter" idx="5"/>
          </p:nvPr>
        </p:nvSpPr>
        <p:spPr/>
        <p:txBody>
          <a:bodyPr/>
          <a:lstStyle/>
          <a:p>
            <a:fld id="{6F0F518E-ADA4-40E6-9141-46B3A31D3F5A}" type="slidenum">
              <a:rPr lang="en-US" smtClean="0"/>
              <a:t>22</a:t>
            </a:fld>
            <a:endParaRPr lang="en-US"/>
          </a:p>
        </p:txBody>
      </p:sp>
    </p:spTree>
    <p:extLst>
      <p:ext uri="{BB962C8B-B14F-4D97-AF65-F5344CB8AC3E}">
        <p14:creationId xmlns:p14="http://schemas.microsoft.com/office/powerpoint/2010/main" val="33042000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latin typeface="+mn-lt"/>
                <a:ea typeface="+mn-ea"/>
                <a:cs typeface="+mn-cs"/>
              </a:rPr>
              <a:t>_Bool</a:t>
            </a:r>
            <a:r>
              <a:rPr lang="en-US" dirty="0"/>
              <a:t>: Boolean type (true/false).</a:t>
            </a:r>
          </a:p>
          <a:p>
            <a:r>
              <a:rPr lang="en-US" dirty="0"/>
              <a:t>…</a:t>
            </a:r>
          </a:p>
          <a:p>
            <a:endParaRPr lang="en-US" dirty="0"/>
          </a:p>
        </p:txBody>
      </p:sp>
      <p:sp>
        <p:nvSpPr>
          <p:cNvPr id="4" name="Slide Number Placeholder 3"/>
          <p:cNvSpPr>
            <a:spLocks noGrp="1"/>
          </p:cNvSpPr>
          <p:nvPr>
            <p:ph type="sldNum" sz="quarter" idx="5"/>
          </p:nvPr>
        </p:nvSpPr>
        <p:spPr/>
        <p:txBody>
          <a:bodyPr/>
          <a:lstStyle/>
          <a:p>
            <a:fld id="{6F0F518E-ADA4-40E6-9141-46B3A31D3F5A}" type="slidenum">
              <a:rPr lang="en-US" smtClean="0"/>
              <a:t>23</a:t>
            </a:fld>
            <a:endParaRPr lang="en-US"/>
          </a:p>
        </p:txBody>
      </p:sp>
    </p:spTree>
    <p:extLst>
      <p:ext uri="{BB962C8B-B14F-4D97-AF65-F5344CB8AC3E}">
        <p14:creationId xmlns:p14="http://schemas.microsoft.com/office/powerpoint/2010/main" val="17166117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Subscripting:</a:t>
            </a:r>
            <a:r>
              <a:rPr lang="en-US" dirty="0"/>
              <a:t> </a:t>
            </a:r>
          </a:p>
          <a:p>
            <a:pPr marL="171450" indent="-171450">
              <a:buFont typeface="Arial" panose="020B0604020202020204" pitchFamily="34" charset="0"/>
              <a:buChar char="•"/>
            </a:pPr>
            <a:r>
              <a:rPr lang="en-US" sz="1200" b="1" kern="1200" dirty="0">
                <a:solidFill>
                  <a:schemeClr val="tx1"/>
                </a:solidFill>
                <a:latin typeface="+mn-lt"/>
                <a:ea typeface="+mn-ea"/>
                <a:cs typeface="+mn-cs"/>
              </a:rPr>
              <a:t>a[n]</a:t>
            </a:r>
            <a:r>
              <a:rPr lang="en-US" dirty="0"/>
              <a:t> is equivalent to </a:t>
            </a:r>
            <a:r>
              <a:rPr lang="en-US" sz="1200" kern="1200" dirty="0">
                <a:solidFill>
                  <a:schemeClr val="tx1"/>
                </a:solidFill>
                <a:latin typeface="+mn-lt"/>
                <a:ea typeface="+mn-ea"/>
                <a:cs typeface="+mn-cs"/>
              </a:rPr>
              <a:t>*(a + n)</a:t>
            </a:r>
            <a:r>
              <a:rPr lang="en-US" dirty="0"/>
              <a:t>.</a:t>
            </a:r>
          </a:p>
          <a:p>
            <a:r>
              <a:rPr lang="en-US" b="1" dirty="0"/>
              <a:t>Struct Access:</a:t>
            </a:r>
            <a:r>
              <a:rPr lang="en-US" dirty="0"/>
              <a:t> </a:t>
            </a:r>
          </a:p>
          <a:p>
            <a:pPr marL="171450" indent="-171450">
              <a:buFont typeface="Arial" panose="020B0604020202020204" pitchFamily="34" charset="0"/>
              <a:buChar char="•"/>
            </a:pPr>
            <a:r>
              <a:rPr lang="en-US" b="1" dirty="0"/>
              <a:t>-&gt;</a:t>
            </a:r>
            <a:r>
              <a:rPr lang="en-US" dirty="0"/>
              <a:t> for pointers to structs; </a:t>
            </a:r>
          </a:p>
          <a:p>
            <a:pPr marL="171450" indent="-171450">
              <a:buFont typeface="Arial" panose="020B0604020202020204" pitchFamily="34" charset="0"/>
              <a:buChar char="•"/>
            </a:pPr>
            <a:r>
              <a:rPr lang="en-US" sz="1200" b="1" kern="1200" dirty="0">
                <a:solidFill>
                  <a:schemeClr val="tx1"/>
                </a:solidFill>
                <a:latin typeface="+mn-lt"/>
                <a:ea typeface="+mn-ea"/>
                <a:cs typeface="+mn-cs"/>
              </a:rPr>
              <a:t>.</a:t>
            </a:r>
            <a:r>
              <a:rPr lang="en-US" dirty="0"/>
              <a:t> for direct object access.</a:t>
            </a:r>
          </a:p>
          <a:p>
            <a:endParaRPr lang="en-US" dirty="0"/>
          </a:p>
        </p:txBody>
      </p:sp>
      <p:sp>
        <p:nvSpPr>
          <p:cNvPr id="4" name="Slide Number Placeholder 3"/>
          <p:cNvSpPr>
            <a:spLocks noGrp="1"/>
          </p:cNvSpPr>
          <p:nvPr>
            <p:ph type="sldNum" sz="quarter" idx="5"/>
          </p:nvPr>
        </p:nvSpPr>
        <p:spPr/>
        <p:txBody>
          <a:bodyPr/>
          <a:lstStyle/>
          <a:p>
            <a:fld id="{6F0F518E-ADA4-40E6-9141-46B3A31D3F5A}" type="slidenum">
              <a:rPr lang="en-US" smtClean="0"/>
              <a:t>24</a:t>
            </a:fld>
            <a:endParaRPr lang="en-US"/>
          </a:p>
        </p:txBody>
      </p:sp>
    </p:spTree>
    <p:extLst>
      <p:ext uri="{BB962C8B-B14F-4D97-AF65-F5344CB8AC3E}">
        <p14:creationId xmlns:p14="http://schemas.microsoft.com/office/powerpoint/2010/main" val="28455483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Pointers:</a:t>
            </a:r>
            <a:r>
              <a:rPr lang="en-US" dirty="0"/>
              <a:t> </a:t>
            </a:r>
          </a:p>
          <a:p>
            <a:pPr marL="171450" indent="-171450">
              <a:buFont typeface="Arial" panose="020B0604020202020204" pitchFamily="34" charset="0"/>
              <a:buChar char="•"/>
            </a:pPr>
            <a:r>
              <a:rPr lang="en-US" sz="1200" b="1" kern="1200" dirty="0">
                <a:solidFill>
                  <a:schemeClr val="tx1"/>
                </a:solidFill>
                <a:latin typeface="+mn-lt"/>
                <a:ea typeface="+mn-ea"/>
                <a:cs typeface="+mn-cs"/>
              </a:rPr>
              <a:t>*a</a:t>
            </a:r>
            <a:r>
              <a:rPr lang="en-US" dirty="0"/>
              <a:t> dereferences a pointer; </a:t>
            </a:r>
          </a:p>
          <a:p>
            <a:pPr marL="171450" indent="-171450">
              <a:buFont typeface="Arial" panose="020B0604020202020204" pitchFamily="34" charset="0"/>
              <a:buChar char="•"/>
            </a:pPr>
            <a:r>
              <a:rPr lang="en-US" sz="1200" b="1" kern="1200" dirty="0">
                <a:solidFill>
                  <a:schemeClr val="tx1"/>
                </a:solidFill>
                <a:latin typeface="+mn-lt"/>
                <a:ea typeface="+mn-ea"/>
                <a:cs typeface="+mn-cs"/>
              </a:rPr>
              <a:t>&amp;a</a:t>
            </a:r>
            <a:r>
              <a:rPr lang="en-US" dirty="0"/>
              <a:t> gets the address of a variable.</a:t>
            </a:r>
          </a:p>
          <a:p>
            <a:r>
              <a:rPr lang="en-US" b="1" dirty="0"/>
              <a:t>Increment/Decrement:</a:t>
            </a:r>
            <a:r>
              <a:rPr lang="en-US" dirty="0"/>
              <a:t> </a:t>
            </a:r>
          </a:p>
          <a:p>
            <a:pPr marL="171450" indent="-171450">
              <a:buFont typeface="Arial" panose="020B0604020202020204" pitchFamily="34" charset="0"/>
              <a:buChar char="•"/>
            </a:pPr>
            <a:r>
              <a:rPr lang="en-US" sz="1200" b="1" kern="1200" dirty="0">
                <a:solidFill>
                  <a:schemeClr val="tx1"/>
                </a:solidFill>
                <a:latin typeface="+mn-lt"/>
                <a:ea typeface="+mn-ea"/>
                <a:cs typeface="+mn-cs"/>
              </a:rPr>
              <a:t>++</a:t>
            </a:r>
            <a:r>
              <a:rPr lang="en-US" dirty="0"/>
              <a:t> and </a:t>
            </a:r>
            <a:r>
              <a:rPr lang="en-US" sz="1200" b="1" kern="1200" dirty="0">
                <a:solidFill>
                  <a:schemeClr val="tx1"/>
                </a:solidFill>
                <a:latin typeface="+mn-lt"/>
                <a:ea typeface="+mn-ea"/>
                <a:cs typeface="+mn-cs"/>
              </a:rPr>
              <a:t>--</a:t>
            </a:r>
            <a:r>
              <a:rPr lang="en-US" dirty="0"/>
              <a:t> can be prefix or postfix.</a:t>
            </a:r>
          </a:p>
          <a:p>
            <a:endParaRPr lang="en-US" dirty="0"/>
          </a:p>
        </p:txBody>
      </p:sp>
      <p:sp>
        <p:nvSpPr>
          <p:cNvPr id="4" name="Slide Number Placeholder 3"/>
          <p:cNvSpPr>
            <a:spLocks noGrp="1"/>
          </p:cNvSpPr>
          <p:nvPr>
            <p:ph type="sldNum" sz="quarter" idx="5"/>
          </p:nvPr>
        </p:nvSpPr>
        <p:spPr/>
        <p:txBody>
          <a:bodyPr/>
          <a:lstStyle/>
          <a:p>
            <a:fld id="{6F0F518E-ADA4-40E6-9141-46B3A31D3F5A}" type="slidenum">
              <a:rPr lang="en-US" smtClean="0"/>
              <a:t>25</a:t>
            </a:fld>
            <a:endParaRPr lang="en-US"/>
          </a:p>
        </p:txBody>
      </p:sp>
    </p:spTree>
    <p:extLst>
      <p:ext uri="{BB962C8B-B14F-4D97-AF65-F5344CB8AC3E}">
        <p14:creationId xmlns:p14="http://schemas.microsoft.com/office/powerpoint/2010/main" val="81567203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F0F518E-ADA4-40E6-9141-46B3A31D3F5A}" type="slidenum">
              <a:rPr lang="en-US" smtClean="0"/>
              <a:t>26</a:t>
            </a:fld>
            <a:endParaRPr lang="en-US"/>
          </a:p>
        </p:txBody>
      </p:sp>
    </p:spTree>
    <p:extLst>
      <p:ext uri="{BB962C8B-B14F-4D97-AF65-F5344CB8AC3E}">
        <p14:creationId xmlns:p14="http://schemas.microsoft.com/office/powerpoint/2010/main" val="24368675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Bit Shifting:</a:t>
            </a:r>
            <a:r>
              <a:rPr lang="en-US" dirty="0"/>
              <a:t>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kern="1200" dirty="0">
                <a:solidFill>
                  <a:schemeClr val="tx1"/>
                </a:solidFill>
                <a:latin typeface="+mn-lt"/>
                <a:ea typeface="+mn-ea"/>
                <a:cs typeface="+mn-cs"/>
              </a:rPr>
              <a:t>&lt;&lt;</a:t>
            </a:r>
            <a:r>
              <a:rPr lang="en-US" dirty="0"/>
              <a:t> (left shift) introduces zeros;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kern="1200" dirty="0">
                <a:solidFill>
                  <a:schemeClr val="tx1"/>
                </a:solidFill>
                <a:latin typeface="+mn-lt"/>
                <a:ea typeface="+mn-ea"/>
                <a:cs typeface="+mn-cs"/>
              </a:rPr>
              <a:t>&gt;&gt;</a:t>
            </a:r>
            <a:r>
              <a:rPr lang="en-US" dirty="0"/>
              <a:t> (right shift) behavior depends on whether the operand is signed (sign-extended) or unsigned (zero-filled).</a:t>
            </a:r>
          </a:p>
          <a:p>
            <a:endParaRPr lang="en-US" dirty="0"/>
          </a:p>
        </p:txBody>
      </p:sp>
      <p:sp>
        <p:nvSpPr>
          <p:cNvPr id="4" name="Slide Number Placeholder 3"/>
          <p:cNvSpPr>
            <a:spLocks noGrp="1"/>
          </p:cNvSpPr>
          <p:nvPr>
            <p:ph type="sldNum" sz="quarter" idx="5"/>
          </p:nvPr>
        </p:nvSpPr>
        <p:spPr/>
        <p:txBody>
          <a:bodyPr/>
          <a:lstStyle/>
          <a:p>
            <a:fld id="{6F0F518E-ADA4-40E6-9141-46B3A31D3F5A}" type="slidenum">
              <a:rPr lang="en-US" smtClean="0"/>
              <a:t>27</a:t>
            </a:fld>
            <a:endParaRPr lang="en-US"/>
          </a:p>
        </p:txBody>
      </p:sp>
    </p:spTree>
    <p:extLst>
      <p:ext uri="{BB962C8B-B14F-4D97-AF65-F5344CB8AC3E}">
        <p14:creationId xmlns:p14="http://schemas.microsoft.com/office/powerpoint/2010/main" val="4011678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Preprocessor Directive</a:t>
            </a:r>
          </a:p>
          <a:p>
            <a:r>
              <a:rPr lang="en-US" dirty="0"/>
              <a:t>The </a:t>
            </a:r>
            <a:r>
              <a:rPr lang="en-US" sz="1200" kern="1200" dirty="0">
                <a:solidFill>
                  <a:schemeClr val="tx1"/>
                </a:solidFill>
                <a:latin typeface="+mn-lt"/>
                <a:ea typeface="+mn-ea"/>
                <a:cs typeface="+mn-cs"/>
              </a:rPr>
              <a:t>#include</a:t>
            </a:r>
            <a:r>
              <a:rPr lang="en-US" dirty="0"/>
              <a:t> directive takes a file (like </a:t>
            </a:r>
            <a:r>
              <a:rPr lang="en-US" sz="1200" kern="1200" dirty="0" err="1">
                <a:solidFill>
                  <a:schemeClr val="tx1"/>
                </a:solidFill>
                <a:latin typeface="+mn-lt"/>
                <a:ea typeface="+mn-ea"/>
                <a:cs typeface="+mn-cs"/>
              </a:rPr>
              <a:t>stdio.h</a:t>
            </a:r>
            <a:r>
              <a:rPr lang="en-US" dirty="0"/>
              <a:t> for standard input/output) and substitutes its full text into the program where the directive is placed.</a:t>
            </a:r>
          </a:p>
          <a:p>
            <a:endParaRPr lang="en-US" dirty="0"/>
          </a:p>
        </p:txBody>
      </p:sp>
      <p:sp>
        <p:nvSpPr>
          <p:cNvPr id="4" name="Slide Number Placeholder 3"/>
          <p:cNvSpPr>
            <a:spLocks noGrp="1"/>
          </p:cNvSpPr>
          <p:nvPr>
            <p:ph type="sldNum" sz="quarter" idx="5"/>
          </p:nvPr>
        </p:nvSpPr>
        <p:spPr/>
        <p:txBody>
          <a:bodyPr/>
          <a:lstStyle/>
          <a:p>
            <a:fld id="{6F0F518E-ADA4-40E6-9141-46B3A31D3F5A}" type="slidenum">
              <a:rPr lang="en-US" smtClean="0"/>
              <a:t>5</a:t>
            </a:fld>
            <a:endParaRPr lang="en-US"/>
          </a:p>
        </p:txBody>
      </p:sp>
    </p:spTree>
    <p:extLst>
      <p:ext uri="{BB962C8B-B14F-4D97-AF65-F5344CB8AC3E}">
        <p14:creationId xmlns:p14="http://schemas.microsoft.com/office/powerpoint/2010/main" val="23194815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Function Declaration</a:t>
            </a:r>
            <a:endParaRPr lang="en-US" dirty="0"/>
          </a:p>
          <a:p>
            <a:r>
              <a:rPr lang="en-US" sz="1200" kern="1200" dirty="0">
                <a:solidFill>
                  <a:schemeClr val="tx1"/>
                </a:solidFill>
                <a:latin typeface="+mn-lt"/>
                <a:ea typeface="+mn-ea"/>
                <a:cs typeface="+mn-cs"/>
              </a:rPr>
              <a:t>int main(void)</a:t>
            </a:r>
            <a:r>
              <a:rPr lang="en-US" dirty="0"/>
              <a:t> declares the main function.</a:t>
            </a:r>
          </a:p>
          <a:p>
            <a:r>
              <a:rPr lang="en-US" dirty="0"/>
              <a:t>In C, function names must be unique within a single compiled program.</a:t>
            </a:r>
          </a:p>
          <a:p>
            <a:r>
              <a:rPr lang="en-US" dirty="0"/>
              <a:t>The keyword </a:t>
            </a:r>
            <a:r>
              <a:rPr lang="en-US" sz="1200" kern="1200" dirty="0">
                <a:solidFill>
                  <a:schemeClr val="tx1"/>
                </a:solidFill>
                <a:latin typeface="+mn-lt"/>
                <a:ea typeface="+mn-ea"/>
                <a:cs typeface="+mn-cs"/>
              </a:rPr>
              <a:t>void</a:t>
            </a:r>
            <a:r>
              <a:rPr lang="en-US" dirty="0"/>
              <a:t> in parentheses indicates the function accepts no arguments.</a:t>
            </a:r>
          </a:p>
          <a:p>
            <a:endParaRPr lang="en-US" dirty="0"/>
          </a:p>
        </p:txBody>
      </p:sp>
      <p:sp>
        <p:nvSpPr>
          <p:cNvPr id="4" name="Slide Number Placeholder 3"/>
          <p:cNvSpPr>
            <a:spLocks noGrp="1"/>
          </p:cNvSpPr>
          <p:nvPr>
            <p:ph type="sldNum" sz="quarter" idx="5"/>
          </p:nvPr>
        </p:nvSpPr>
        <p:spPr/>
        <p:txBody>
          <a:bodyPr/>
          <a:lstStyle/>
          <a:p>
            <a:fld id="{6F0F518E-ADA4-40E6-9141-46B3A31D3F5A}" type="slidenum">
              <a:rPr lang="en-US" smtClean="0"/>
              <a:t>6</a:t>
            </a:fld>
            <a:endParaRPr lang="en-US"/>
          </a:p>
        </p:txBody>
      </p:sp>
    </p:spTree>
    <p:extLst>
      <p:ext uri="{BB962C8B-B14F-4D97-AF65-F5344CB8AC3E}">
        <p14:creationId xmlns:p14="http://schemas.microsoft.com/office/powerpoint/2010/main" val="5173652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Standard Library Functions</a:t>
            </a:r>
            <a:endParaRPr lang="en-US" dirty="0"/>
          </a:p>
          <a:p>
            <a:r>
              <a:rPr lang="en-US" sz="1200" kern="1200" dirty="0" err="1">
                <a:solidFill>
                  <a:schemeClr val="tx1"/>
                </a:solidFill>
                <a:latin typeface="+mn-lt"/>
                <a:ea typeface="+mn-ea"/>
                <a:cs typeface="+mn-cs"/>
              </a:rPr>
              <a:t>printf</a:t>
            </a:r>
            <a:r>
              <a:rPr lang="en-US" sz="1200" kern="1200" dirty="0">
                <a:solidFill>
                  <a:schemeClr val="tx1"/>
                </a:solidFill>
                <a:latin typeface="+mn-lt"/>
                <a:ea typeface="+mn-ea"/>
                <a:cs typeface="+mn-cs"/>
              </a:rPr>
              <a:t>("Hello World")</a:t>
            </a:r>
            <a:r>
              <a:rPr lang="en-US" dirty="0"/>
              <a:t> is a function call.</a:t>
            </a:r>
          </a:p>
          <a:p>
            <a:r>
              <a:rPr lang="en-US" sz="1200" kern="1200" dirty="0" err="1">
                <a:solidFill>
                  <a:schemeClr val="tx1"/>
                </a:solidFill>
                <a:latin typeface="+mn-lt"/>
                <a:ea typeface="+mn-ea"/>
                <a:cs typeface="+mn-cs"/>
              </a:rPr>
              <a:t>printf</a:t>
            </a:r>
            <a:r>
              <a:rPr lang="en-US" dirty="0"/>
              <a:t> is defined in </a:t>
            </a:r>
            <a:r>
              <a:rPr lang="en-US" sz="1200" kern="1200" dirty="0" err="1">
                <a:solidFill>
                  <a:schemeClr val="tx1"/>
                </a:solidFill>
                <a:latin typeface="+mn-lt"/>
                <a:ea typeface="+mn-ea"/>
                <a:cs typeface="+mn-cs"/>
              </a:rPr>
              <a:t>stdio.h</a:t>
            </a:r>
            <a:r>
              <a:rPr lang="en-US" dirty="0"/>
              <a:t> and resides in the C standard library on the machine.</a:t>
            </a:r>
          </a:p>
          <a:p>
            <a:endParaRPr lang="en-US" dirty="0"/>
          </a:p>
        </p:txBody>
      </p:sp>
      <p:sp>
        <p:nvSpPr>
          <p:cNvPr id="4" name="Slide Number Placeholder 3"/>
          <p:cNvSpPr>
            <a:spLocks noGrp="1"/>
          </p:cNvSpPr>
          <p:nvPr>
            <p:ph type="sldNum" sz="quarter" idx="5"/>
          </p:nvPr>
        </p:nvSpPr>
        <p:spPr/>
        <p:txBody>
          <a:bodyPr/>
          <a:lstStyle/>
          <a:p>
            <a:fld id="{6F0F518E-ADA4-40E6-9141-46B3A31D3F5A}" type="slidenum">
              <a:rPr lang="en-US" smtClean="0"/>
              <a:t>7</a:t>
            </a:fld>
            <a:endParaRPr lang="en-US"/>
          </a:p>
        </p:txBody>
      </p:sp>
    </p:spTree>
    <p:extLst>
      <p:ext uri="{BB962C8B-B14F-4D97-AF65-F5344CB8AC3E}">
        <p14:creationId xmlns:p14="http://schemas.microsoft.com/office/powerpoint/2010/main" val="14922970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Return Values</a:t>
            </a:r>
            <a:endParaRPr lang="en-US" dirty="0"/>
          </a:p>
          <a:p>
            <a:r>
              <a:rPr lang="en-US" sz="1200" kern="1200" dirty="0">
                <a:solidFill>
                  <a:schemeClr val="tx1"/>
                </a:solidFill>
                <a:latin typeface="+mn-lt"/>
                <a:ea typeface="+mn-ea"/>
                <a:cs typeface="+mn-cs"/>
              </a:rPr>
              <a:t>main</a:t>
            </a:r>
            <a:r>
              <a:rPr lang="en-US" dirty="0"/>
              <a:t> must return an integer.</a:t>
            </a:r>
          </a:p>
          <a:p>
            <a:r>
              <a:rPr lang="en-US" dirty="0"/>
              <a:t>Conventionally, </a:t>
            </a:r>
            <a:r>
              <a:rPr lang="en-US" sz="1200" kern="1200" dirty="0">
                <a:solidFill>
                  <a:schemeClr val="tx1"/>
                </a:solidFill>
                <a:latin typeface="+mn-lt"/>
                <a:ea typeface="+mn-ea"/>
                <a:cs typeface="+mn-cs"/>
              </a:rPr>
              <a:t>return 0</a:t>
            </a:r>
            <a:r>
              <a:rPr lang="en-US" dirty="0"/>
              <a:t> signifies success, while any non-zero value signifies failure.</a:t>
            </a:r>
          </a:p>
          <a:p>
            <a:endParaRPr lang="en-US" dirty="0"/>
          </a:p>
        </p:txBody>
      </p:sp>
      <p:sp>
        <p:nvSpPr>
          <p:cNvPr id="4" name="Slide Number Placeholder 3"/>
          <p:cNvSpPr>
            <a:spLocks noGrp="1"/>
          </p:cNvSpPr>
          <p:nvPr>
            <p:ph type="sldNum" sz="quarter" idx="5"/>
          </p:nvPr>
        </p:nvSpPr>
        <p:spPr/>
        <p:txBody>
          <a:bodyPr/>
          <a:lstStyle/>
          <a:p>
            <a:fld id="{6F0F518E-ADA4-40E6-9141-46B3A31D3F5A}" type="slidenum">
              <a:rPr lang="en-US" smtClean="0"/>
              <a:t>8</a:t>
            </a:fld>
            <a:endParaRPr lang="en-US"/>
          </a:p>
        </p:txBody>
      </p:sp>
    </p:spTree>
    <p:extLst>
      <p:ext uri="{BB962C8B-B14F-4D97-AF65-F5344CB8AC3E}">
        <p14:creationId xmlns:p14="http://schemas.microsoft.com/office/powerpoint/2010/main" val="13591339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Compilers</a:t>
            </a:r>
            <a:endParaRPr lang="en-US" dirty="0"/>
          </a:p>
          <a:p>
            <a:r>
              <a:rPr lang="en-US" dirty="0"/>
              <a:t>Common compilers include </a:t>
            </a:r>
            <a:r>
              <a:rPr lang="en-US" b="1" dirty="0"/>
              <a:t>GCC</a:t>
            </a:r>
            <a:r>
              <a:rPr lang="en-US" dirty="0"/>
              <a:t> (GNU Compiler Collection) and </a:t>
            </a:r>
            <a:r>
              <a:rPr lang="en-US" b="1" dirty="0"/>
              <a:t>Clang</a:t>
            </a:r>
            <a:r>
              <a:rPr lang="en-US" dirty="0"/>
              <a:t> (LLVM).</a:t>
            </a:r>
          </a:p>
          <a:p>
            <a:r>
              <a:rPr lang="en-US" dirty="0"/>
              <a:t>The compiler uses file extensions (like </a:t>
            </a:r>
            <a:r>
              <a:rPr lang="en-US" sz="1200" kern="1200" dirty="0">
                <a:solidFill>
                  <a:schemeClr val="tx1"/>
                </a:solidFill>
                <a:latin typeface="+mn-lt"/>
                <a:ea typeface="+mn-ea"/>
                <a:cs typeface="+mn-cs"/>
              </a:rPr>
              <a:t>.c</a:t>
            </a:r>
            <a:r>
              <a:rPr lang="en-US" dirty="0"/>
              <a:t>) to infer the source type.</a:t>
            </a:r>
          </a:p>
          <a:p>
            <a:endParaRPr lang="en-US" dirty="0"/>
          </a:p>
        </p:txBody>
      </p:sp>
      <p:sp>
        <p:nvSpPr>
          <p:cNvPr id="4" name="Slide Number Placeholder 3"/>
          <p:cNvSpPr>
            <a:spLocks noGrp="1"/>
          </p:cNvSpPr>
          <p:nvPr>
            <p:ph type="sldNum" sz="quarter" idx="5"/>
          </p:nvPr>
        </p:nvSpPr>
        <p:spPr/>
        <p:txBody>
          <a:bodyPr/>
          <a:lstStyle/>
          <a:p>
            <a:fld id="{6F0F518E-ADA4-40E6-9141-46B3A31D3F5A}" type="slidenum">
              <a:rPr lang="en-US" smtClean="0"/>
              <a:t>9</a:t>
            </a:fld>
            <a:endParaRPr lang="en-US"/>
          </a:p>
        </p:txBody>
      </p:sp>
    </p:spTree>
    <p:extLst>
      <p:ext uri="{BB962C8B-B14F-4D97-AF65-F5344CB8AC3E}">
        <p14:creationId xmlns:p14="http://schemas.microsoft.com/office/powerpoint/2010/main" val="25060425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GCC Compiler Options</a:t>
            </a:r>
            <a:endParaRPr lang="en-US" dirty="0"/>
          </a:p>
          <a:p>
            <a:r>
              <a:rPr lang="en-US" dirty="0"/>
              <a:t>Command example: </a:t>
            </a:r>
            <a:r>
              <a:rPr lang="en-US" sz="1200" kern="1200" dirty="0" err="1">
                <a:solidFill>
                  <a:schemeClr val="tx1"/>
                </a:solidFill>
                <a:latin typeface="+mn-lt"/>
                <a:ea typeface="+mn-ea"/>
                <a:cs typeface="+mn-cs"/>
              </a:rPr>
              <a:t>gcc</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main.c</a:t>
            </a:r>
            <a:r>
              <a:rPr lang="en-US" sz="1200" kern="1200" dirty="0">
                <a:solidFill>
                  <a:schemeClr val="tx1"/>
                </a:solidFill>
                <a:latin typeface="+mn-lt"/>
                <a:ea typeface="+mn-ea"/>
                <a:cs typeface="+mn-cs"/>
              </a:rPr>
              <a:t> -o main</a:t>
            </a:r>
            <a:r>
              <a:rPr lang="en-US" dirty="0"/>
              <a:t>.</a:t>
            </a:r>
          </a:p>
          <a:p>
            <a:r>
              <a:rPr lang="en-US" sz="1200" kern="1200" dirty="0">
                <a:solidFill>
                  <a:schemeClr val="tx1"/>
                </a:solidFill>
                <a:latin typeface="+mn-lt"/>
                <a:ea typeface="+mn-ea"/>
                <a:cs typeface="+mn-cs"/>
              </a:rPr>
              <a:t>-o</a:t>
            </a:r>
            <a:r>
              <a:rPr lang="en-US" dirty="0"/>
              <a:t> specifies the output executable name.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a name for the binary is not specified, the binary will be </a:t>
            </a:r>
            <a:r>
              <a:rPr lang="en-US" dirty="0" err="1"/>
              <a:t>a.out</a:t>
            </a:r>
            <a:endParaRPr lang="en-US" dirty="0"/>
          </a:p>
          <a:p>
            <a:endParaRPr lang="en-US" dirty="0"/>
          </a:p>
        </p:txBody>
      </p:sp>
      <p:sp>
        <p:nvSpPr>
          <p:cNvPr id="4" name="Slide Number Placeholder 3"/>
          <p:cNvSpPr>
            <a:spLocks noGrp="1"/>
          </p:cNvSpPr>
          <p:nvPr>
            <p:ph type="sldNum" sz="quarter" idx="5"/>
          </p:nvPr>
        </p:nvSpPr>
        <p:spPr/>
        <p:txBody>
          <a:bodyPr/>
          <a:lstStyle/>
          <a:p>
            <a:fld id="{6F0F518E-ADA4-40E6-9141-46B3A31D3F5A}" type="slidenum">
              <a:rPr lang="en-US" smtClean="0"/>
              <a:t>10</a:t>
            </a:fld>
            <a:endParaRPr lang="en-US"/>
          </a:p>
        </p:txBody>
      </p:sp>
    </p:spTree>
    <p:extLst>
      <p:ext uri="{BB962C8B-B14F-4D97-AF65-F5344CB8AC3E}">
        <p14:creationId xmlns:p14="http://schemas.microsoft.com/office/powerpoint/2010/main" val="905377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Execution</a:t>
            </a:r>
            <a:endParaRPr lang="en-US" dirty="0"/>
          </a:p>
          <a:p>
            <a:r>
              <a:rPr lang="en-US" dirty="0"/>
              <a:t>Use </a:t>
            </a:r>
            <a:r>
              <a:rPr lang="en-US" sz="1200" kern="1200" dirty="0">
                <a:solidFill>
                  <a:schemeClr val="tx1"/>
                </a:solidFill>
                <a:latin typeface="+mn-lt"/>
                <a:ea typeface="+mn-ea"/>
                <a:cs typeface="+mn-cs"/>
              </a:rPr>
              <a:t>./main</a:t>
            </a:r>
            <a:r>
              <a:rPr lang="en-US" dirty="0"/>
              <a:t> in the shell to execute the program in the current directory.</a:t>
            </a:r>
          </a:p>
          <a:p>
            <a:endParaRPr lang="en-US" dirty="0"/>
          </a:p>
        </p:txBody>
      </p:sp>
      <p:sp>
        <p:nvSpPr>
          <p:cNvPr id="4" name="Slide Number Placeholder 3"/>
          <p:cNvSpPr>
            <a:spLocks noGrp="1"/>
          </p:cNvSpPr>
          <p:nvPr>
            <p:ph type="sldNum" sz="quarter" idx="5"/>
          </p:nvPr>
        </p:nvSpPr>
        <p:spPr/>
        <p:txBody>
          <a:bodyPr/>
          <a:lstStyle/>
          <a:p>
            <a:fld id="{6F0F518E-ADA4-40E6-9141-46B3A31D3F5A}" type="slidenum">
              <a:rPr lang="en-US" smtClean="0"/>
              <a:t>11</a:t>
            </a:fld>
            <a:endParaRPr lang="en-US"/>
          </a:p>
        </p:txBody>
      </p:sp>
    </p:spTree>
    <p:extLst>
      <p:ext uri="{BB962C8B-B14F-4D97-AF65-F5344CB8AC3E}">
        <p14:creationId xmlns:p14="http://schemas.microsoft.com/office/powerpoint/2010/main" val="19781921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914400" y="2125980"/>
            <a:ext cx="10363200" cy="1440180"/>
          </a:xfrm>
          <a:prstGeom prst="rect">
            <a:avLst/>
          </a:prstGeom>
        </p:spPr>
        <p:txBody>
          <a:bodyPr wrap="square" lIns="0" tIns="0" rIns="0" bIns="0">
            <a:spAutoFit/>
          </a:bodyPr>
          <a:lstStyle>
            <a:lvl1pPr>
              <a:defRPr sz="2500" b="0" i="0">
                <a:solidFill>
                  <a:srgbClr val="0F2044"/>
                </a:solidFill>
                <a:latin typeface="Georgia"/>
                <a:cs typeface="Georgia"/>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sz="1700" b="0" i="0">
                <a:solidFill>
                  <a:schemeClr val="tx1"/>
                </a:solidFill>
                <a:latin typeface="Arial MT"/>
                <a:cs typeface="Arial MT"/>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1/16/2026</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500" b="0" i="0">
                <a:solidFill>
                  <a:srgbClr val="0F2044"/>
                </a:solidFill>
                <a:latin typeface="Georgia"/>
                <a:cs typeface="Georgia"/>
              </a:defRPr>
            </a:lvl1pPr>
          </a:lstStyle>
          <a:p>
            <a:endParaRPr/>
          </a:p>
        </p:txBody>
      </p:sp>
      <p:sp>
        <p:nvSpPr>
          <p:cNvPr id="3" name="Holder 3"/>
          <p:cNvSpPr>
            <a:spLocks noGrp="1"/>
          </p:cNvSpPr>
          <p:nvPr>
            <p:ph type="body" idx="1"/>
          </p:nvPr>
        </p:nvSpPr>
        <p:spPr/>
        <p:txBody>
          <a:bodyPr lIns="0" tIns="0" rIns="0" bIns="0"/>
          <a:lstStyle>
            <a:lvl1pPr>
              <a:defRPr sz="1700" b="0" i="0">
                <a:solidFill>
                  <a:schemeClr val="tx1"/>
                </a:solidFill>
                <a:latin typeface="Arial MT"/>
                <a:cs typeface="Arial MT"/>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1/16/2026</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500" b="0" i="0">
                <a:solidFill>
                  <a:srgbClr val="0F2044"/>
                </a:solidFill>
                <a:latin typeface="Georgia"/>
                <a:cs typeface="Georgia"/>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1/16/2026</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500" b="0" i="0">
                <a:solidFill>
                  <a:srgbClr val="0F2044"/>
                </a:solidFill>
                <a:latin typeface="Georgia"/>
                <a:cs typeface="Georgia"/>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1/16/2026</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1/16/2026</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7" cstate="print"/>
          <a:stretch>
            <a:fillRect/>
          </a:stretch>
        </p:blipFill>
        <p:spPr>
          <a:xfrm>
            <a:off x="0" y="133945"/>
            <a:ext cx="12192000" cy="1009054"/>
          </a:xfrm>
          <a:prstGeom prst="rect">
            <a:avLst/>
          </a:prstGeom>
        </p:spPr>
      </p:pic>
      <p:sp>
        <p:nvSpPr>
          <p:cNvPr id="2" name="Holder 2"/>
          <p:cNvSpPr>
            <a:spLocks noGrp="1"/>
          </p:cNvSpPr>
          <p:nvPr>
            <p:ph type="title"/>
          </p:nvPr>
        </p:nvSpPr>
        <p:spPr>
          <a:xfrm>
            <a:off x="410375" y="1304633"/>
            <a:ext cx="6487455" cy="792897"/>
          </a:xfrm>
          <a:prstGeom prst="rect">
            <a:avLst/>
          </a:prstGeom>
        </p:spPr>
        <p:txBody>
          <a:bodyPr wrap="square" lIns="0" tIns="0" rIns="0" bIns="0">
            <a:spAutoFit/>
          </a:bodyPr>
          <a:lstStyle>
            <a:lvl1pPr>
              <a:defRPr sz="2500" b="0" i="0">
                <a:solidFill>
                  <a:srgbClr val="0F2044"/>
                </a:solidFill>
                <a:latin typeface="Georgia"/>
                <a:cs typeface="Georgia"/>
              </a:defRPr>
            </a:lvl1pPr>
          </a:lstStyle>
          <a:p>
            <a:endParaRPr/>
          </a:p>
        </p:txBody>
      </p:sp>
      <p:sp>
        <p:nvSpPr>
          <p:cNvPr id="3" name="Holder 3"/>
          <p:cNvSpPr>
            <a:spLocks noGrp="1"/>
          </p:cNvSpPr>
          <p:nvPr>
            <p:ph type="body" idx="1"/>
          </p:nvPr>
        </p:nvSpPr>
        <p:spPr>
          <a:xfrm>
            <a:off x="406150" y="2606209"/>
            <a:ext cx="6118225" cy="3004820"/>
          </a:xfrm>
          <a:prstGeom prst="rect">
            <a:avLst/>
          </a:prstGeom>
        </p:spPr>
        <p:txBody>
          <a:bodyPr wrap="square" lIns="0" tIns="0" rIns="0" bIns="0">
            <a:spAutoFit/>
          </a:bodyPr>
          <a:lstStyle>
            <a:lvl1pPr>
              <a:defRPr sz="1700" b="0" i="0">
                <a:solidFill>
                  <a:schemeClr val="tx1"/>
                </a:solidFill>
                <a:latin typeface="Arial MT"/>
                <a:cs typeface="Arial MT"/>
              </a:defRPr>
            </a:lvl1pPr>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1/16/2026</a:t>
            </a:fld>
            <a:endParaRPr lang="en-US"/>
          </a:p>
        </p:txBody>
      </p:sp>
      <p:sp>
        <p:nvSpPr>
          <p:cNvPr id="6" name="Holder 6"/>
          <p:cNvSpPr>
            <a:spLocks noGrp="1"/>
          </p:cNvSpPr>
          <p:nvPr>
            <p:ph type="sldNum" sz="quarter" idx="7"/>
          </p:nvPr>
        </p:nvSpPr>
        <p:spPr>
          <a:xfrm>
            <a:off x="8778240" y="6377940"/>
            <a:ext cx="280416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hyperlink" Target="http://www.scaler.com/"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9.jp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762183" y="2702546"/>
            <a:ext cx="8662035" cy="772160"/>
          </a:xfrm>
          <a:prstGeom prst="rect">
            <a:avLst/>
          </a:prstGeom>
        </p:spPr>
        <p:txBody>
          <a:bodyPr vert="horz" wrap="square" lIns="0" tIns="12700" rIns="0" bIns="0" rtlCol="0">
            <a:spAutoFit/>
          </a:bodyPr>
          <a:lstStyle/>
          <a:p>
            <a:pPr marL="12700">
              <a:lnSpc>
                <a:spcPct val="100000"/>
              </a:lnSpc>
              <a:spcBef>
                <a:spcPts val="100"/>
              </a:spcBef>
            </a:pPr>
            <a:r>
              <a:rPr sz="4900" dirty="0"/>
              <a:t>CSC</a:t>
            </a:r>
            <a:r>
              <a:rPr sz="4900" spc="-85" dirty="0"/>
              <a:t> </a:t>
            </a:r>
            <a:r>
              <a:rPr sz="4900" dirty="0"/>
              <a:t>362:</a:t>
            </a:r>
            <a:r>
              <a:rPr sz="4900" spc="-85" dirty="0"/>
              <a:t> </a:t>
            </a:r>
            <a:r>
              <a:rPr sz="4900" dirty="0"/>
              <a:t>System</a:t>
            </a:r>
            <a:r>
              <a:rPr sz="4900" spc="-90" dirty="0"/>
              <a:t> </a:t>
            </a:r>
            <a:r>
              <a:rPr sz="4900" spc="-10" dirty="0"/>
              <a:t>Programming</a:t>
            </a:r>
            <a:endParaRPr sz="4900"/>
          </a:p>
        </p:txBody>
      </p:sp>
      <p:sp>
        <p:nvSpPr>
          <p:cNvPr id="3" name="object 3"/>
          <p:cNvSpPr txBox="1"/>
          <p:nvPr/>
        </p:nvSpPr>
        <p:spPr>
          <a:xfrm>
            <a:off x="1762184" y="3585985"/>
            <a:ext cx="8662034" cy="382156"/>
          </a:xfrm>
          <a:prstGeom prst="rect">
            <a:avLst/>
          </a:prstGeom>
        </p:spPr>
        <p:txBody>
          <a:bodyPr vert="horz" wrap="square" lIns="0" tIns="12700" rIns="0" bIns="0" rtlCol="0">
            <a:spAutoFit/>
          </a:bodyPr>
          <a:lstStyle/>
          <a:p>
            <a:pPr marL="12700" algn="ctr">
              <a:lnSpc>
                <a:spcPct val="100000"/>
              </a:lnSpc>
              <a:spcBef>
                <a:spcPts val="100"/>
              </a:spcBef>
            </a:pPr>
            <a:r>
              <a:rPr lang="en-US" sz="2400" b="1" spc="-10" dirty="0"/>
              <a:t>Introduction</a:t>
            </a:r>
            <a:r>
              <a:rPr lang="en-US" sz="2400" b="1" spc="-60" dirty="0"/>
              <a:t> </a:t>
            </a:r>
            <a:r>
              <a:rPr lang="en-US" sz="2400" b="1" dirty="0"/>
              <a:t>to</a:t>
            </a:r>
            <a:r>
              <a:rPr lang="en-US" sz="2400" b="1" spc="-60" dirty="0"/>
              <a:t> </a:t>
            </a:r>
            <a:r>
              <a:rPr lang="en-US" sz="2400" b="1" spc="-50" dirty="0"/>
              <a:t>C</a:t>
            </a:r>
            <a:endParaRPr sz="2400" b="1" dirty="0">
              <a:latin typeface="Arial MT"/>
              <a:cs typeface="Arial MT"/>
            </a:endParaRPr>
          </a:p>
        </p:txBody>
      </p:sp>
      <p:sp>
        <p:nvSpPr>
          <p:cNvPr id="4" name="object 4"/>
          <p:cNvSpPr txBox="1"/>
          <p:nvPr/>
        </p:nvSpPr>
        <p:spPr>
          <a:xfrm>
            <a:off x="4343400" y="4259898"/>
            <a:ext cx="3505199" cy="598625"/>
          </a:xfrm>
          <a:prstGeom prst="rect">
            <a:avLst/>
          </a:prstGeom>
        </p:spPr>
        <p:txBody>
          <a:bodyPr vert="horz" wrap="square" lIns="0" tIns="12700" rIns="0" bIns="0" rtlCol="0">
            <a:spAutoFit/>
          </a:bodyPr>
          <a:lstStyle/>
          <a:p>
            <a:pPr marL="0" marR="0" lvl="0" indent="0" algn="ctr" rtl="0">
              <a:lnSpc>
                <a:spcPct val="110000"/>
              </a:lnSpc>
              <a:spcBef>
                <a:spcPts val="0"/>
              </a:spcBef>
              <a:spcAft>
                <a:spcPts val="0"/>
              </a:spcAft>
              <a:buClr>
                <a:schemeClr val="dk2"/>
              </a:buClr>
              <a:buSzPts val="2400"/>
              <a:buFont typeface="Arial"/>
              <a:buNone/>
            </a:pPr>
            <a:r>
              <a:rPr lang="en-US" dirty="0"/>
              <a:t>Original slides by: Amitabha Dey</a:t>
            </a:r>
          </a:p>
          <a:p>
            <a:pPr marL="0" marR="0" lvl="0" indent="0" algn="ctr" rtl="0">
              <a:lnSpc>
                <a:spcPct val="110000"/>
              </a:lnSpc>
              <a:spcBef>
                <a:spcPts val="0"/>
              </a:spcBef>
              <a:spcAft>
                <a:spcPts val="0"/>
              </a:spcAft>
              <a:buClr>
                <a:schemeClr val="dk2"/>
              </a:buClr>
              <a:buSzPts val="2400"/>
              <a:buFont typeface="Arial"/>
              <a:buNone/>
            </a:pPr>
            <a:r>
              <a:rPr lang="en-US" dirty="0"/>
              <a:t>Adapted by: Dr. Richard Johnson</a:t>
            </a:r>
          </a:p>
        </p:txBody>
      </p:sp>
      <p:sp>
        <p:nvSpPr>
          <p:cNvPr id="5" name="object 5"/>
          <p:cNvSpPr txBox="1"/>
          <p:nvPr/>
        </p:nvSpPr>
        <p:spPr>
          <a:xfrm>
            <a:off x="3203401" y="5437645"/>
            <a:ext cx="5782310" cy="720725"/>
          </a:xfrm>
          <a:prstGeom prst="rect">
            <a:avLst/>
          </a:prstGeom>
        </p:spPr>
        <p:txBody>
          <a:bodyPr vert="horz" wrap="square" lIns="0" tIns="53975" rIns="0" bIns="0" rtlCol="0">
            <a:spAutoFit/>
          </a:bodyPr>
          <a:lstStyle/>
          <a:p>
            <a:pPr marL="12700" marR="5080" indent="617855">
              <a:lnSpc>
                <a:spcPts val="2590"/>
              </a:lnSpc>
              <a:spcBef>
                <a:spcPts val="425"/>
              </a:spcBef>
            </a:pPr>
            <a:r>
              <a:rPr sz="2400" spc="-10" dirty="0">
                <a:solidFill>
                  <a:srgbClr val="0F2044"/>
                </a:solidFill>
                <a:latin typeface="Arial MT"/>
                <a:cs typeface="Arial MT"/>
              </a:rPr>
              <a:t>Department</a:t>
            </a:r>
            <a:r>
              <a:rPr sz="2400" spc="-70" dirty="0">
                <a:solidFill>
                  <a:srgbClr val="0F2044"/>
                </a:solidFill>
                <a:latin typeface="Arial MT"/>
                <a:cs typeface="Arial MT"/>
              </a:rPr>
              <a:t> </a:t>
            </a:r>
            <a:r>
              <a:rPr sz="2400" dirty="0">
                <a:solidFill>
                  <a:srgbClr val="0F2044"/>
                </a:solidFill>
                <a:latin typeface="Arial MT"/>
                <a:cs typeface="Arial MT"/>
              </a:rPr>
              <a:t>of</a:t>
            </a:r>
            <a:r>
              <a:rPr sz="2400" spc="-65" dirty="0">
                <a:solidFill>
                  <a:srgbClr val="0F2044"/>
                </a:solidFill>
                <a:latin typeface="Arial MT"/>
                <a:cs typeface="Arial MT"/>
              </a:rPr>
              <a:t> </a:t>
            </a:r>
            <a:r>
              <a:rPr sz="2400" dirty="0">
                <a:solidFill>
                  <a:srgbClr val="0F2044"/>
                </a:solidFill>
                <a:latin typeface="Arial MT"/>
                <a:cs typeface="Arial MT"/>
              </a:rPr>
              <a:t>Computer</a:t>
            </a:r>
            <a:r>
              <a:rPr sz="2400" spc="-65" dirty="0">
                <a:solidFill>
                  <a:srgbClr val="0F2044"/>
                </a:solidFill>
                <a:latin typeface="Arial MT"/>
                <a:cs typeface="Arial MT"/>
              </a:rPr>
              <a:t> </a:t>
            </a:r>
            <a:r>
              <a:rPr sz="2400" spc="-10" dirty="0">
                <a:solidFill>
                  <a:srgbClr val="0F2044"/>
                </a:solidFill>
                <a:latin typeface="Arial MT"/>
                <a:cs typeface="Arial MT"/>
              </a:rPr>
              <a:t>Science </a:t>
            </a:r>
            <a:r>
              <a:rPr sz="2400" dirty="0">
                <a:solidFill>
                  <a:srgbClr val="0F2044"/>
                </a:solidFill>
                <a:latin typeface="Arial MT"/>
                <a:cs typeface="Arial MT"/>
              </a:rPr>
              <a:t>University</a:t>
            </a:r>
            <a:r>
              <a:rPr sz="2400" spc="-70" dirty="0">
                <a:solidFill>
                  <a:srgbClr val="0F2044"/>
                </a:solidFill>
                <a:latin typeface="Arial MT"/>
                <a:cs typeface="Arial MT"/>
              </a:rPr>
              <a:t> </a:t>
            </a:r>
            <a:r>
              <a:rPr sz="2400" dirty="0">
                <a:solidFill>
                  <a:srgbClr val="0F2044"/>
                </a:solidFill>
                <a:latin typeface="Arial MT"/>
                <a:cs typeface="Arial MT"/>
              </a:rPr>
              <a:t>of</a:t>
            </a:r>
            <a:r>
              <a:rPr sz="2400" spc="-70" dirty="0">
                <a:solidFill>
                  <a:srgbClr val="0F2044"/>
                </a:solidFill>
                <a:latin typeface="Arial MT"/>
                <a:cs typeface="Arial MT"/>
              </a:rPr>
              <a:t> </a:t>
            </a:r>
            <a:r>
              <a:rPr sz="2400" dirty="0">
                <a:solidFill>
                  <a:srgbClr val="0F2044"/>
                </a:solidFill>
                <a:latin typeface="Arial MT"/>
                <a:cs typeface="Arial MT"/>
              </a:rPr>
              <a:t>North</a:t>
            </a:r>
            <a:r>
              <a:rPr sz="2400" spc="-70" dirty="0">
                <a:solidFill>
                  <a:srgbClr val="0F2044"/>
                </a:solidFill>
                <a:latin typeface="Arial MT"/>
                <a:cs typeface="Arial MT"/>
              </a:rPr>
              <a:t> </a:t>
            </a:r>
            <a:r>
              <a:rPr sz="2400" dirty="0">
                <a:solidFill>
                  <a:srgbClr val="0F2044"/>
                </a:solidFill>
                <a:latin typeface="Arial MT"/>
                <a:cs typeface="Arial MT"/>
              </a:rPr>
              <a:t>Carolina</a:t>
            </a:r>
            <a:r>
              <a:rPr sz="2400" spc="-70" dirty="0">
                <a:solidFill>
                  <a:srgbClr val="0F2044"/>
                </a:solidFill>
                <a:latin typeface="Arial MT"/>
                <a:cs typeface="Arial MT"/>
              </a:rPr>
              <a:t> </a:t>
            </a:r>
            <a:r>
              <a:rPr sz="2400" dirty="0">
                <a:solidFill>
                  <a:srgbClr val="0F2044"/>
                </a:solidFill>
                <a:latin typeface="Arial MT"/>
                <a:cs typeface="Arial MT"/>
              </a:rPr>
              <a:t>at</a:t>
            </a:r>
            <a:r>
              <a:rPr sz="2400" spc="-65" dirty="0">
                <a:solidFill>
                  <a:srgbClr val="0F2044"/>
                </a:solidFill>
                <a:latin typeface="Arial MT"/>
                <a:cs typeface="Arial MT"/>
              </a:rPr>
              <a:t> </a:t>
            </a:r>
            <a:r>
              <a:rPr sz="2400" spc="-10" dirty="0">
                <a:solidFill>
                  <a:srgbClr val="0F2044"/>
                </a:solidFill>
                <a:latin typeface="Arial MT"/>
                <a:cs typeface="Arial MT"/>
              </a:rPr>
              <a:t>Greensboro</a:t>
            </a:r>
            <a:endParaRPr sz="2400" dirty="0">
              <a:latin typeface="Arial MT"/>
              <a:cs typeface="Arial MT"/>
            </a:endParaRPr>
          </a:p>
        </p:txBody>
      </p:sp>
      <p:sp>
        <p:nvSpPr>
          <p:cNvPr id="6" name="object 6">
            <a:extLst>
              <a:ext uri="{C183D7F6-B498-43B3-948B-1728B52AA6E4}">
                <adec:decorative xmlns:adec="http://schemas.microsoft.com/office/drawing/2017/decorative" val="1"/>
              </a:ext>
            </a:extLst>
          </p:cNvPr>
          <p:cNvSpPr/>
          <p:nvPr/>
        </p:nvSpPr>
        <p:spPr>
          <a:xfrm>
            <a:off x="1618174" y="4145624"/>
            <a:ext cx="9054465" cy="31115"/>
          </a:xfrm>
          <a:custGeom>
            <a:avLst/>
            <a:gdLst/>
            <a:ahLst/>
            <a:cxnLst/>
            <a:rect l="l" t="t" r="r" b="b"/>
            <a:pathLst>
              <a:path w="9054465" h="31114">
                <a:moveTo>
                  <a:pt x="0" y="0"/>
                </a:moveTo>
                <a:lnTo>
                  <a:pt x="9053999" y="30899"/>
                </a:lnTo>
              </a:path>
            </a:pathLst>
          </a:custGeom>
          <a:ln w="9524">
            <a:solidFill>
              <a:srgbClr val="0F2044"/>
            </a:solidFill>
          </a:ln>
        </p:spPr>
        <p:txBody>
          <a:bodyPr wrap="square" lIns="0" tIns="0" rIns="0" bIns="0" rtlCol="0"/>
          <a:lstStyle/>
          <a:p>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object 9"/>
          <p:cNvSpPr txBox="1">
            <a:spLocks noGrp="1"/>
          </p:cNvSpPr>
          <p:nvPr>
            <p:ph type="title"/>
          </p:nvPr>
        </p:nvSpPr>
        <p:spPr>
          <a:xfrm>
            <a:off x="410375" y="1304633"/>
            <a:ext cx="4309110" cy="709295"/>
          </a:xfrm>
          <a:prstGeom prst="rect">
            <a:avLst/>
          </a:prstGeom>
        </p:spPr>
        <p:txBody>
          <a:bodyPr vert="horz" wrap="square" lIns="0" tIns="12700" rIns="0" bIns="0" rtlCol="0">
            <a:spAutoFit/>
          </a:bodyPr>
          <a:lstStyle/>
          <a:p>
            <a:pPr marL="12700">
              <a:lnSpc>
                <a:spcPts val="2870"/>
              </a:lnSpc>
              <a:spcBef>
                <a:spcPts val="100"/>
              </a:spcBef>
            </a:pPr>
            <a:r>
              <a:rPr dirty="0"/>
              <a:t>Crash</a:t>
            </a:r>
            <a:r>
              <a:rPr spc="-60" dirty="0"/>
              <a:t> </a:t>
            </a:r>
            <a:r>
              <a:rPr dirty="0"/>
              <a:t>course</a:t>
            </a:r>
            <a:r>
              <a:rPr spc="-60" dirty="0"/>
              <a:t> </a:t>
            </a:r>
            <a:r>
              <a:rPr spc="-10" dirty="0"/>
              <a:t>introduction</a:t>
            </a:r>
            <a:r>
              <a:rPr spc="-60" dirty="0"/>
              <a:t> </a:t>
            </a:r>
            <a:r>
              <a:rPr dirty="0"/>
              <a:t>to</a:t>
            </a:r>
            <a:r>
              <a:rPr spc="-60" dirty="0"/>
              <a:t> </a:t>
            </a:r>
            <a:r>
              <a:rPr spc="-50" dirty="0"/>
              <a:t>C</a:t>
            </a:r>
          </a:p>
          <a:p>
            <a:pPr marL="12700">
              <a:lnSpc>
                <a:spcPts val="2510"/>
              </a:lnSpc>
            </a:pPr>
            <a:r>
              <a:rPr sz="2200" dirty="0"/>
              <a:t>GCC</a:t>
            </a:r>
            <a:r>
              <a:rPr sz="2200" spc="-60" dirty="0"/>
              <a:t> </a:t>
            </a:r>
            <a:r>
              <a:rPr sz="2200" spc="-10" dirty="0"/>
              <a:t>compiler</a:t>
            </a:r>
            <a:endParaRPr sz="2200"/>
          </a:p>
        </p:txBody>
      </p:sp>
      <p:sp>
        <p:nvSpPr>
          <p:cNvPr id="10" name="Google Shape;139;p22">
            <a:extLst>
              <a:ext uri="{FF2B5EF4-FFF2-40B4-BE49-F238E27FC236}">
                <a16:creationId xmlns:a16="http://schemas.microsoft.com/office/drawing/2014/main" id="{895C7B3C-1B68-3F14-0340-A93EDC269FEC}"/>
              </a:ext>
            </a:extLst>
          </p:cNvPr>
          <p:cNvSpPr txBox="1"/>
          <p:nvPr/>
        </p:nvSpPr>
        <p:spPr>
          <a:xfrm>
            <a:off x="6765200" y="1330075"/>
            <a:ext cx="4713600" cy="4801284"/>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US" sz="2000" dirty="0" err="1">
                <a:solidFill>
                  <a:srgbClr val="A00C30"/>
                </a:solidFill>
                <a:highlight>
                  <a:srgbClr val="D9D9D9"/>
                </a:highlight>
              </a:rPr>
              <a:t>main.c</a:t>
            </a:r>
            <a:r>
              <a:rPr lang="en-US" sz="2000" dirty="0">
                <a:solidFill>
                  <a:srgbClr val="A00C30"/>
                </a:solidFill>
                <a:highlight>
                  <a:srgbClr val="D9D9D9"/>
                </a:highlight>
              </a:rPr>
              <a:t>: </a:t>
            </a:r>
            <a:r>
              <a:rPr lang="en-US" sz="2000" dirty="0">
                <a:solidFill>
                  <a:srgbClr val="0F2044"/>
                </a:solidFill>
              </a:rPr>
              <a:t>This is the source file that you want to compile.</a:t>
            </a:r>
            <a:endParaRPr sz="2000" dirty="0">
              <a:solidFill>
                <a:srgbClr val="0F2044"/>
              </a:solidFill>
            </a:endParaRPr>
          </a:p>
          <a:p>
            <a:pPr marL="0" lvl="0" indent="0" algn="l" rtl="0">
              <a:lnSpc>
                <a:spcPct val="150000"/>
              </a:lnSpc>
              <a:spcBef>
                <a:spcPts val="0"/>
              </a:spcBef>
              <a:spcAft>
                <a:spcPts val="0"/>
              </a:spcAft>
              <a:buNone/>
            </a:pPr>
            <a:endParaRPr sz="2000" dirty="0">
              <a:solidFill>
                <a:srgbClr val="0F2044"/>
              </a:solidFill>
            </a:endParaRPr>
          </a:p>
          <a:p>
            <a:pPr marL="0" lvl="0" indent="0" algn="l" rtl="0">
              <a:lnSpc>
                <a:spcPct val="150000"/>
              </a:lnSpc>
              <a:spcBef>
                <a:spcPts val="0"/>
              </a:spcBef>
              <a:spcAft>
                <a:spcPts val="0"/>
              </a:spcAft>
              <a:buNone/>
            </a:pPr>
            <a:r>
              <a:rPr lang="en-US" sz="2000" dirty="0">
                <a:solidFill>
                  <a:srgbClr val="A00C30"/>
                </a:solidFill>
                <a:highlight>
                  <a:srgbClr val="D9D9D9"/>
                </a:highlight>
              </a:rPr>
              <a:t>-o:</a:t>
            </a:r>
            <a:r>
              <a:rPr lang="en-US" sz="2000" dirty="0">
                <a:solidFill>
                  <a:srgbClr val="A00C30"/>
                </a:solidFill>
              </a:rPr>
              <a:t> </a:t>
            </a:r>
            <a:r>
              <a:rPr lang="en-US" sz="2000" dirty="0">
                <a:solidFill>
                  <a:srgbClr val="0F2044"/>
                </a:solidFill>
              </a:rPr>
              <a:t>This option is used to specify the output file name for the executable. In this case, it is followed by main, indicating that the compiled program should be named main. You can replace main with the desired name for your executable.</a:t>
            </a:r>
            <a:endParaRPr sz="2000" dirty="0">
              <a:solidFill>
                <a:srgbClr val="0F2044"/>
              </a:solidFill>
            </a:endParaRPr>
          </a:p>
        </p:txBody>
      </p:sp>
      <p:pic>
        <p:nvPicPr>
          <p:cNvPr id="8" name="object 8">
            <a:extLst>
              <a:ext uri="{C183D7F6-B498-43B3-948B-1728B52AA6E4}">
                <adec:decorative xmlns:adec="http://schemas.microsoft.com/office/drawing/2017/decorative" val="1"/>
              </a:ext>
            </a:extLst>
          </p:cNvPr>
          <p:cNvPicPr/>
          <p:nvPr/>
        </p:nvPicPr>
        <p:blipFill>
          <a:blip r:embed="rId3" cstate="print"/>
          <a:stretch>
            <a:fillRect/>
          </a:stretch>
        </p:blipFill>
        <p:spPr>
          <a:xfrm>
            <a:off x="421050" y="2555163"/>
            <a:ext cx="6014839" cy="1747674"/>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0375" y="1304633"/>
            <a:ext cx="6487455" cy="705321"/>
          </a:xfrm>
          <a:prstGeom prst="rect">
            <a:avLst/>
          </a:prstGeom>
        </p:spPr>
        <p:txBody>
          <a:bodyPr vert="horz" wrap="square" lIns="0" tIns="12700" rIns="0" bIns="0" rtlCol="0">
            <a:spAutoFit/>
          </a:bodyPr>
          <a:lstStyle/>
          <a:p>
            <a:pPr marL="12700">
              <a:lnSpc>
                <a:spcPts val="2870"/>
              </a:lnSpc>
              <a:spcBef>
                <a:spcPts val="100"/>
              </a:spcBef>
            </a:pPr>
            <a:r>
              <a:rPr dirty="0"/>
              <a:t>Crash</a:t>
            </a:r>
            <a:r>
              <a:rPr spc="-60" dirty="0"/>
              <a:t> </a:t>
            </a:r>
            <a:r>
              <a:rPr dirty="0"/>
              <a:t>course</a:t>
            </a:r>
            <a:r>
              <a:rPr spc="-60" dirty="0"/>
              <a:t> </a:t>
            </a:r>
            <a:r>
              <a:rPr spc="-10" dirty="0"/>
              <a:t>introduction</a:t>
            </a:r>
            <a:r>
              <a:rPr spc="-60" dirty="0"/>
              <a:t> </a:t>
            </a:r>
            <a:r>
              <a:rPr dirty="0"/>
              <a:t>to</a:t>
            </a:r>
            <a:r>
              <a:rPr spc="-60" dirty="0"/>
              <a:t> </a:t>
            </a:r>
            <a:r>
              <a:rPr spc="-50" dirty="0"/>
              <a:t>C</a:t>
            </a:r>
          </a:p>
          <a:p>
            <a:pPr marL="12700">
              <a:lnSpc>
                <a:spcPts val="2510"/>
              </a:lnSpc>
            </a:pPr>
            <a:r>
              <a:rPr sz="2200" dirty="0"/>
              <a:t>GCC</a:t>
            </a:r>
            <a:r>
              <a:rPr sz="2200" spc="-60" dirty="0"/>
              <a:t> </a:t>
            </a:r>
            <a:r>
              <a:rPr sz="2200" spc="-10" dirty="0"/>
              <a:t>compiler</a:t>
            </a:r>
            <a:r>
              <a:rPr lang="en-US" sz="2200" spc="-10" dirty="0"/>
              <a:t> (cont.)</a:t>
            </a:r>
            <a:endParaRPr sz="2200" dirty="0"/>
          </a:p>
        </p:txBody>
      </p:sp>
      <p:sp>
        <p:nvSpPr>
          <p:cNvPr id="7" name="Google Shape;147;p23">
            <a:extLst>
              <a:ext uri="{FF2B5EF4-FFF2-40B4-BE49-F238E27FC236}">
                <a16:creationId xmlns:a16="http://schemas.microsoft.com/office/drawing/2014/main" id="{DD7B3A54-0EF8-98B9-41D4-29CCB593A8F9}"/>
              </a:ext>
            </a:extLst>
          </p:cNvPr>
          <p:cNvSpPr txBox="1"/>
          <p:nvPr/>
        </p:nvSpPr>
        <p:spPr>
          <a:xfrm>
            <a:off x="6765200" y="2490150"/>
            <a:ext cx="4713600" cy="2031295"/>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US" sz="2000" dirty="0">
                <a:solidFill>
                  <a:srgbClr val="A00C30"/>
                </a:solidFill>
                <a:highlight>
                  <a:srgbClr val="D9D9D9"/>
                </a:highlight>
              </a:rPr>
              <a:t>./main</a:t>
            </a:r>
            <a:r>
              <a:rPr lang="en-US" sz="2000" dirty="0">
                <a:solidFill>
                  <a:srgbClr val="A00C30"/>
                </a:solidFill>
              </a:rPr>
              <a:t> </a:t>
            </a:r>
            <a:r>
              <a:rPr lang="en-US" sz="2000" dirty="0">
                <a:solidFill>
                  <a:srgbClr val="0F2044"/>
                </a:solidFill>
              </a:rPr>
              <a:t>tells your shell to execute the program in the current directory called main. The program then prints out “hello world”.</a:t>
            </a:r>
            <a:endParaRPr sz="2000" dirty="0">
              <a:solidFill>
                <a:srgbClr val="0F2044"/>
              </a:solidFill>
            </a:endParaRPr>
          </a:p>
        </p:txBody>
      </p:sp>
      <p:pic>
        <p:nvPicPr>
          <p:cNvPr id="6" name="object 6">
            <a:extLst>
              <a:ext uri="{C183D7F6-B498-43B3-948B-1728B52AA6E4}">
                <adec:decorative xmlns:adec="http://schemas.microsoft.com/office/drawing/2017/decorative" val="1"/>
              </a:ext>
            </a:extLst>
          </p:cNvPr>
          <p:cNvPicPr/>
          <p:nvPr/>
        </p:nvPicPr>
        <p:blipFill>
          <a:blip r:embed="rId3" cstate="print"/>
          <a:stretch>
            <a:fillRect/>
          </a:stretch>
        </p:blipFill>
        <p:spPr>
          <a:xfrm>
            <a:off x="421050" y="2555163"/>
            <a:ext cx="6014839" cy="1747674"/>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6"/>
          <p:cNvSpPr txBox="1">
            <a:spLocks noGrp="1"/>
          </p:cNvSpPr>
          <p:nvPr>
            <p:ph type="title"/>
          </p:nvPr>
        </p:nvSpPr>
        <p:spPr>
          <a:xfrm>
            <a:off x="434800" y="1341284"/>
            <a:ext cx="4309110" cy="1074653"/>
          </a:xfrm>
          <a:prstGeom prst="rect">
            <a:avLst/>
          </a:prstGeom>
        </p:spPr>
        <p:txBody>
          <a:bodyPr vert="horz" wrap="square" lIns="0" tIns="12700" rIns="0" bIns="0" rtlCol="0">
            <a:spAutoFit/>
          </a:bodyPr>
          <a:lstStyle/>
          <a:p>
            <a:pPr marL="12700">
              <a:spcBef>
                <a:spcPts val="100"/>
              </a:spcBef>
            </a:pPr>
            <a:r>
              <a:rPr dirty="0"/>
              <a:t>Crash</a:t>
            </a:r>
            <a:r>
              <a:rPr spc="-60" dirty="0"/>
              <a:t> </a:t>
            </a:r>
            <a:r>
              <a:rPr dirty="0"/>
              <a:t>course</a:t>
            </a:r>
            <a:r>
              <a:rPr spc="-60" dirty="0"/>
              <a:t> </a:t>
            </a:r>
            <a:r>
              <a:rPr spc="-10" dirty="0"/>
              <a:t>introduction</a:t>
            </a:r>
            <a:r>
              <a:rPr spc="-60" dirty="0"/>
              <a:t> </a:t>
            </a:r>
            <a:r>
              <a:rPr dirty="0"/>
              <a:t>to</a:t>
            </a:r>
            <a:r>
              <a:rPr spc="-60" dirty="0"/>
              <a:t> </a:t>
            </a:r>
            <a:r>
              <a:rPr spc="-50" dirty="0"/>
              <a:t>C</a:t>
            </a:r>
            <a:br>
              <a:rPr lang="en-US" spc="-50" dirty="0"/>
            </a:br>
            <a:r>
              <a:rPr lang="en-US" sz="2200" dirty="0"/>
              <a:t>Control</a:t>
            </a:r>
            <a:r>
              <a:rPr lang="en-US" sz="2200" spc="-60" dirty="0"/>
              <a:t> </a:t>
            </a:r>
            <a:r>
              <a:rPr lang="en-US" sz="2200" spc="-10" dirty="0"/>
              <a:t>Structures</a:t>
            </a:r>
            <a:r>
              <a:rPr lang="en-US" sz="2200" spc="-55" dirty="0"/>
              <a:t>:</a:t>
            </a:r>
            <a:r>
              <a:rPr lang="en-US" sz="2200" spc="-45" dirty="0"/>
              <a:t> </a:t>
            </a:r>
            <a:r>
              <a:rPr lang="en-US" sz="2200" dirty="0"/>
              <a:t>for loop</a:t>
            </a:r>
            <a:br>
              <a:rPr lang="en-US" sz="2200" dirty="0"/>
            </a:br>
            <a:endParaRPr sz="2200" spc="-50" dirty="0"/>
          </a:p>
        </p:txBody>
      </p:sp>
      <p:sp>
        <p:nvSpPr>
          <p:cNvPr id="8" name="Google Shape;168;p26">
            <a:extLst>
              <a:ext uri="{FF2B5EF4-FFF2-40B4-BE49-F238E27FC236}">
                <a16:creationId xmlns:a16="http://schemas.microsoft.com/office/drawing/2014/main" id="{9F06E210-95B6-FC97-04C9-CDE7900E7330}"/>
              </a:ext>
            </a:extLst>
          </p:cNvPr>
          <p:cNvSpPr txBox="1"/>
          <p:nvPr/>
        </p:nvSpPr>
        <p:spPr>
          <a:xfrm>
            <a:off x="6545400" y="2099513"/>
            <a:ext cx="4249500" cy="2954625"/>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US" sz="2000" dirty="0">
                <a:solidFill>
                  <a:srgbClr val="A00C30"/>
                </a:solidFill>
                <a:highlight>
                  <a:srgbClr val="D9D9D9"/>
                </a:highlight>
              </a:rPr>
              <a:t>for</a:t>
            </a:r>
            <a:r>
              <a:rPr lang="en-US" sz="2000" dirty="0">
                <a:solidFill>
                  <a:srgbClr val="0F2044"/>
                </a:solidFill>
              </a:rPr>
              <a:t> is a keyword that allows you to iterate with an initialization condition, a loop invariant, and an update condition. This is meant to be equivalent to a while loop, but with differing syntax.</a:t>
            </a:r>
            <a:endParaRPr sz="2000" dirty="0">
              <a:solidFill>
                <a:srgbClr val="0F2044"/>
              </a:solidFill>
            </a:endParaRPr>
          </a:p>
        </p:txBody>
      </p:sp>
      <p:pic>
        <p:nvPicPr>
          <p:cNvPr id="5" name="object 5" descr="C Program with For Loop&#10;A code snippet in C showing a main function containing a for loop. The loop initializes an integer i at 1 and increments it until it reaches 5, using printf to print each number on a new line."/>
          <p:cNvPicPr/>
          <p:nvPr/>
        </p:nvPicPr>
        <p:blipFill>
          <a:blip r:embed="rId3" cstate="print"/>
          <a:stretch>
            <a:fillRect/>
          </a:stretch>
        </p:blipFill>
        <p:spPr>
          <a:xfrm>
            <a:off x="469900" y="2220116"/>
            <a:ext cx="5581174" cy="2560171"/>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8"/>
          <p:cNvSpPr txBox="1">
            <a:spLocks noGrp="1"/>
          </p:cNvSpPr>
          <p:nvPr>
            <p:ph type="title"/>
          </p:nvPr>
        </p:nvSpPr>
        <p:spPr>
          <a:xfrm>
            <a:off x="410375" y="1304633"/>
            <a:ext cx="6487455" cy="705321"/>
          </a:xfrm>
          <a:prstGeom prst="rect">
            <a:avLst/>
          </a:prstGeom>
        </p:spPr>
        <p:txBody>
          <a:bodyPr vert="horz" wrap="square" lIns="0" tIns="12700" rIns="0" bIns="0" rtlCol="0">
            <a:spAutoFit/>
          </a:bodyPr>
          <a:lstStyle/>
          <a:p>
            <a:pPr marL="36830">
              <a:lnSpc>
                <a:spcPts val="2870"/>
              </a:lnSpc>
              <a:spcBef>
                <a:spcPts val="100"/>
              </a:spcBef>
            </a:pPr>
            <a:r>
              <a:rPr dirty="0"/>
              <a:t>Crash</a:t>
            </a:r>
            <a:r>
              <a:rPr spc="-60" dirty="0"/>
              <a:t> </a:t>
            </a:r>
            <a:r>
              <a:rPr dirty="0"/>
              <a:t>course</a:t>
            </a:r>
            <a:r>
              <a:rPr spc="-60" dirty="0"/>
              <a:t> </a:t>
            </a:r>
            <a:r>
              <a:rPr spc="-10" dirty="0"/>
              <a:t>introduction</a:t>
            </a:r>
            <a:r>
              <a:rPr spc="-60" dirty="0"/>
              <a:t> </a:t>
            </a:r>
            <a:r>
              <a:rPr dirty="0"/>
              <a:t>to</a:t>
            </a:r>
            <a:r>
              <a:rPr spc="-60" dirty="0"/>
              <a:t> </a:t>
            </a:r>
            <a:r>
              <a:rPr spc="-50" dirty="0"/>
              <a:t>C</a:t>
            </a:r>
          </a:p>
          <a:p>
            <a:pPr marL="36830">
              <a:lnSpc>
                <a:spcPts val="2510"/>
              </a:lnSpc>
            </a:pPr>
            <a:r>
              <a:rPr sz="2200" dirty="0"/>
              <a:t>Control</a:t>
            </a:r>
            <a:r>
              <a:rPr sz="2200" spc="-60" dirty="0"/>
              <a:t> </a:t>
            </a:r>
            <a:r>
              <a:rPr sz="2200" spc="-10" dirty="0"/>
              <a:t>Structures</a:t>
            </a:r>
            <a:r>
              <a:rPr lang="en-US" sz="2200" spc="-55" dirty="0"/>
              <a:t>:</a:t>
            </a:r>
            <a:r>
              <a:rPr sz="2200" spc="-45" dirty="0"/>
              <a:t> </a:t>
            </a:r>
            <a:r>
              <a:rPr sz="2200" dirty="0"/>
              <a:t>while</a:t>
            </a:r>
            <a:r>
              <a:rPr lang="en-US" sz="2200" dirty="0"/>
              <a:t> loop and break</a:t>
            </a:r>
            <a:endParaRPr sz="2200" dirty="0"/>
          </a:p>
        </p:txBody>
      </p:sp>
      <p:sp>
        <p:nvSpPr>
          <p:cNvPr id="9" name="Google Shape;161;p25">
            <a:extLst>
              <a:ext uri="{FF2B5EF4-FFF2-40B4-BE49-F238E27FC236}">
                <a16:creationId xmlns:a16="http://schemas.microsoft.com/office/drawing/2014/main" id="{CDC0569C-93BC-4688-A807-F9B3224A2E7C}"/>
              </a:ext>
            </a:extLst>
          </p:cNvPr>
          <p:cNvSpPr txBox="1"/>
          <p:nvPr/>
        </p:nvSpPr>
        <p:spPr>
          <a:xfrm>
            <a:off x="7192575" y="2602463"/>
            <a:ext cx="4151700" cy="2031295"/>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US" sz="2000" dirty="0">
                <a:solidFill>
                  <a:srgbClr val="0F2044"/>
                </a:solidFill>
              </a:rPr>
              <a:t>In the context of a loop, using it breaks out of the inner-most loop. The loop can be either a </a:t>
            </a:r>
            <a:r>
              <a:rPr lang="en-US" sz="2000" dirty="0">
                <a:solidFill>
                  <a:srgbClr val="A00C30"/>
                </a:solidFill>
                <a:highlight>
                  <a:srgbClr val="D9D9D9"/>
                </a:highlight>
              </a:rPr>
              <a:t>for</a:t>
            </a:r>
            <a:r>
              <a:rPr lang="en-US" sz="2000" dirty="0">
                <a:solidFill>
                  <a:srgbClr val="0F2044"/>
                </a:solidFill>
              </a:rPr>
              <a:t>, </a:t>
            </a:r>
            <a:r>
              <a:rPr lang="en-US" sz="2000" dirty="0">
                <a:solidFill>
                  <a:srgbClr val="A00C30"/>
                </a:solidFill>
                <a:highlight>
                  <a:srgbClr val="D9D9D9"/>
                </a:highlight>
              </a:rPr>
              <a:t>while</a:t>
            </a:r>
            <a:r>
              <a:rPr lang="en-US" sz="2000" dirty="0">
                <a:solidFill>
                  <a:srgbClr val="0F2044"/>
                </a:solidFill>
              </a:rPr>
              <a:t>, or </a:t>
            </a:r>
            <a:r>
              <a:rPr lang="en-US" sz="2000" dirty="0">
                <a:solidFill>
                  <a:srgbClr val="A00C30"/>
                </a:solidFill>
                <a:highlight>
                  <a:srgbClr val="D9D9D9"/>
                </a:highlight>
              </a:rPr>
              <a:t>do-while</a:t>
            </a:r>
            <a:r>
              <a:rPr lang="en-US" sz="2000" dirty="0">
                <a:solidFill>
                  <a:srgbClr val="0F2044"/>
                </a:solidFill>
              </a:rPr>
              <a:t> construct</a:t>
            </a:r>
            <a:endParaRPr sz="2000" dirty="0">
              <a:solidFill>
                <a:srgbClr val="0F2044"/>
              </a:solidFill>
            </a:endParaRPr>
          </a:p>
        </p:txBody>
      </p:sp>
      <p:pic>
        <p:nvPicPr>
          <p:cNvPr id="7" name="object 7" descr="Nested While Loops and Break Statements&#10;A code snippet showing nested while loops. It demonstrates the use of break statements, with comments explaining that a break inside the inner loop jumps to the outer loop, and a break in the outer loop exits the entire structure."/>
          <p:cNvPicPr/>
          <p:nvPr/>
        </p:nvPicPr>
        <p:blipFill>
          <a:blip r:embed="rId3" cstate="print"/>
          <a:stretch>
            <a:fillRect/>
          </a:stretch>
        </p:blipFill>
        <p:spPr>
          <a:xfrm>
            <a:off x="471392" y="2417825"/>
            <a:ext cx="6330432" cy="2137366"/>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0375" y="1304633"/>
            <a:ext cx="6487455" cy="705321"/>
          </a:xfrm>
          <a:prstGeom prst="rect">
            <a:avLst/>
          </a:prstGeom>
        </p:spPr>
        <p:txBody>
          <a:bodyPr vert="horz" wrap="square" lIns="0" tIns="12700" rIns="0" bIns="0" rtlCol="0">
            <a:spAutoFit/>
          </a:bodyPr>
          <a:lstStyle/>
          <a:p>
            <a:pPr marL="36830">
              <a:lnSpc>
                <a:spcPts val="2870"/>
              </a:lnSpc>
              <a:spcBef>
                <a:spcPts val="100"/>
              </a:spcBef>
            </a:pPr>
            <a:r>
              <a:rPr dirty="0"/>
              <a:t>Crash</a:t>
            </a:r>
            <a:r>
              <a:rPr spc="-60" dirty="0"/>
              <a:t> </a:t>
            </a:r>
            <a:r>
              <a:rPr dirty="0"/>
              <a:t>course</a:t>
            </a:r>
            <a:r>
              <a:rPr spc="-60" dirty="0"/>
              <a:t> </a:t>
            </a:r>
            <a:r>
              <a:rPr spc="-10" dirty="0"/>
              <a:t>introduction</a:t>
            </a:r>
            <a:r>
              <a:rPr spc="-60" dirty="0"/>
              <a:t> </a:t>
            </a:r>
            <a:r>
              <a:rPr dirty="0"/>
              <a:t>to</a:t>
            </a:r>
            <a:r>
              <a:rPr spc="-60" dirty="0"/>
              <a:t> </a:t>
            </a:r>
            <a:r>
              <a:rPr spc="-50" dirty="0"/>
              <a:t>C</a:t>
            </a:r>
          </a:p>
          <a:p>
            <a:pPr marL="36830">
              <a:lnSpc>
                <a:spcPts val="2510"/>
              </a:lnSpc>
            </a:pPr>
            <a:r>
              <a:rPr sz="2200" dirty="0"/>
              <a:t>Control</a:t>
            </a:r>
            <a:r>
              <a:rPr sz="2200" spc="-60" dirty="0"/>
              <a:t> </a:t>
            </a:r>
            <a:r>
              <a:rPr sz="2200" spc="-10" dirty="0"/>
              <a:t>Structures</a:t>
            </a:r>
            <a:r>
              <a:rPr lang="en-US" sz="2200" spc="-55" dirty="0"/>
              <a:t>:</a:t>
            </a:r>
            <a:r>
              <a:rPr sz="2200" spc="-45" dirty="0"/>
              <a:t> </a:t>
            </a:r>
            <a:r>
              <a:rPr sz="2200" dirty="0"/>
              <a:t>switch</a:t>
            </a:r>
            <a:r>
              <a:rPr sz="2200" spc="-50" dirty="0"/>
              <a:t> </a:t>
            </a:r>
            <a:r>
              <a:rPr sz="2200" spc="-20" dirty="0"/>
              <a:t>case</a:t>
            </a:r>
            <a:endParaRPr sz="2200" dirty="0"/>
          </a:p>
        </p:txBody>
      </p:sp>
      <p:sp>
        <p:nvSpPr>
          <p:cNvPr id="7" name="Google Shape;154;p24">
            <a:extLst>
              <a:ext uri="{FF2B5EF4-FFF2-40B4-BE49-F238E27FC236}">
                <a16:creationId xmlns:a16="http://schemas.microsoft.com/office/drawing/2014/main" id="{815BDA33-FE7C-0A67-44EC-D1DA8B6D34E4}"/>
              </a:ext>
            </a:extLst>
          </p:cNvPr>
          <p:cNvSpPr txBox="1"/>
          <p:nvPr/>
        </p:nvSpPr>
        <p:spPr>
          <a:xfrm>
            <a:off x="8780075" y="1784700"/>
            <a:ext cx="2686200" cy="3877954"/>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US" sz="2000" dirty="0">
                <a:solidFill>
                  <a:srgbClr val="A00C30"/>
                </a:solidFill>
                <a:highlight>
                  <a:srgbClr val="D9D9D9"/>
                </a:highlight>
              </a:rPr>
              <a:t>break</a:t>
            </a:r>
            <a:r>
              <a:rPr lang="en-US" sz="2000" dirty="0">
                <a:solidFill>
                  <a:srgbClr val="0F2044"/>
                </a:solidFill>
              </a:rPr>
              <a:t> is a keyword that is used in case statements or looping statements. When used in a case statement, the program jumps to the end of the block.</a:t>
            </a:r>
            <a:endParaRPr sz="2000" dirty="0">
              <a:solidFill>
                <a:srgbClr val="0F2044"/>
              </a:solidFill>
            </a:endParaRPr>
          </a:p>
        </p:txBody>
      </p:sp>
      <p:pic>
        <p:nvPicPr>
          <p:cNvPr id="6" name="object 6" descr="Switch Case with Break Statements&#10;A C code snippet demonstrating a switch statement. It shows case 1 executing a puts(&quot;1&quot;) command followed by a break that jumps to the end of the block, and a case 2 that is ignored based on the switch value."/>
          <p:cNvPicPr/>
          <p:nvPr/>
        </p:nvPicPr>
        <p:blipFill>
          <a:blip r:embed="rId3" cstate="print"/>
          <a:stretch>
            <a:fillRect/>
          </a:stretch>
        </p:blipFill>
        <p:spPr>
          <a:xfrm>
            <a:off x="416011" y="2441187"/>
            <a:ext cx="8074367" cy="241182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6"/>
          <p:cNvSpPr txBox="1">
            <a:spLocks noGrp="1"/>
          </p:cNvSpPr>
          <p:nvPr>
            <p:ph type="title"/>
          </p:nvPr>
        </p:nvSpPr>
        <p:spPr>
          <a:xfrm>
            <a:off x="410375" y="1304633"/>
            <a:ext cx="6487455" cy="705321"/>
          </a:xfrm>
          <a:prstGeom prst="rect">
            <a:avLst/>
          </a:prstGeom>
        </p:spPr>
        <p:txBody>
          <a:bodyPr vert="horz" wrap="square" lIns="0" tIns="12700" rIns="0" bIns="0" rtlCol="0">
            <a:spAutoFit/>
          </a:bodyPr>
          <a:lstStyle/>
          <a:p>
            <a:pPr marL="36830">
              <a:lnSpc>
                <a:spcPts val="2870"/>
              </a:lnSpc>
              <a:spcBef>
                <a:spcPts val="100"/>
              </a:spcBef>
            </a:pPr>
            <a:r>
              <a:rPr dirty="0"/>
              <a:t>Crash</a:t>
            </a:r>
            <a:r>
              <a:rPr spc="-60" dirty="0"/>
              <a:t> </a:t>
            </a:r>
            <a:r>
              <a:rPr dirty="0"/>
              <a:t>course</a:t>
            </a:r>
            <a:r>
              <a:rPr spc="-60" dirty="0"/>
              <a:t> </a:t>
            </a:r>
            <a:r>
              <a:rPr spc="-10" dirty="0"/>
              <a:t>introduction</a:t>
            </a:r>
            <a:r>
              <a:rPr spc="-60" dirty="0"/>
              <a:t> </a:t>
            </a:r>
            <a:r>
              <a:rPr dirty="0"/>
              <a:t>to</a:t>
            </a:r>
            <a:r>
              <a:rPr spc="-60" dirty="0"/>
              <a:t> </a:t>
            </a:r>
            <a:r>
              <a:rPr spc="-50" dirty="0"/>
              <a:t>C</a:t>
            </a:r>
          </a:p>
          <a:p>
            <a:pPr marL="36830">
              <a:lnSpc>
                <a:spcPts val="2510"/>
              </a:lnSpc>
            </a:pPr>
            <a:r>
              <a:rPr sz="2200" dirty="0"/>
              <a:t>Control</a:t>
            </a:r>
            <a:r>
              <a:rPr sz="2200" spc="-60" dirty="0"/>
              <a:t> </a:t>
            </a:r>
            <a:r>
              <a:rPr sz="2200" spc="-10" dirty="0"/>
              <a:t>Structures</a:t>
            </a:r>
            <a:r>
              <a:rPr lang="en-US" sz="2200" spc="-55" dirty="0"/>
              <a:t>:</a:t>
            </a:r>
            <a:r>
              <a:rPr sz="2200" spc="-45" dirty="0"/>
              <a:t> </a:t>
            </a:r>
            <a:r>
              <a:rPr sz="2200" spc="-10" dirty="0"/>
              <a:t>do-</a:t>
            </a:r>
            <a:r>
              <a:rPr sz="2200" dirty="0"/>
              <a:t>while</a:t>
            </a:r>
            <a:r>
              <a:rPr lang="en-US" sz="2200" dirty="0"/>
              <a:t> loop</a:t>
            </a:r>
            <a:endParaRPr sz="2200" dirty="0"/>
          </a:p>
        </p:txBody>
      </p:sp>
      <p:sp>
        <p:nvSpPr>
          <p:cNvPr id="7" name="Google Shape;182;p28">
            <a:extLst>
              <a:ext uri="{FF2B5EF4-FFF2-40B4-BE49-F238E27FC236}">
                <a16:creationId xmlns:a16="http://schemas.microsoft.com/office/drawing/2014/main" id="{12914307-14D7-1E8D-0E96-C26926F64E8A}"/>
              </a:ext>
            </a:extLst>
          </p:cNvPr>
          <p:cNvSpPr txBox="1"/>
          <p:nvPr/>
        </p:nvSpPr>
        <p:spPr>
          <a:xfrm>
            <a:off x="5153275" y="2641288"/>
            <a:ext cx="5788200" cy="341629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US" sz="2000" dirty="0">
                <a:solidFill>
                  <a:srgbClr val="A00C30"/>
                </a:solidFill>
                <a:highlight>
                  <a:srgbClr val="D9D9D9"/>
                </a:highlight>
              </a:rPr>
              <a:t>do {} while();</a:t>
            </a:r>
            <a:r>
              <a:rPr lang="en-US" sz="2000" dirty="0">
                <a:solidFill>
                  <a:srgbClr val="A00C30"/>
                </a:solidFill>
              </a:rPr>
              <a:t> </a:t>
            </a:r>
            <a:r>
              <a:rPr lang="en-US" sz="2000" dirty="0">
                <a:solidFill>
                  <a:srgbClr val="0F2044"/>
                </a:solidFill>
              </a:rPr>
              <a:t>is another loop construct. These loops execute the body and then check the condition at the bottom of the loop. If the condition is zero, the next statement is executed – the program counter is set to the first instruction after the loop. Otherwise, the loop body is executed.</a:t>
            </a:r>
            <a:endParaRPr sz="2000" dirty="0">
              <a:solidFill>
                <a:srgbClr val="0F2044"/>
              </a:solidFill>
            </a:endParaRPr>
          </a:p>
        </p:txBody>
      </p:sp>
      <p:pic>
        <p:nvPicPr>
          <p:cNvPr id="5" name="object 5" descr="Do-While Loop: &#10;A C program featuring a do-while loop. The code initializes i = 1, prints the value, and increments it, continuing the loop as long as i &lt;= 5."/>
          <p:cNvPicPr/>
          <p:nvPr/>
        </p:nvPicPr>
        <p:blipFill>
          <a:blip r:embed="rId3" cstate="print"/>
          <a:stretch>
            <a:fillRect/>
          </a:stretch>
        </p:blipFill>
        <p:spPr>
          <a:xfrm>
            <a:off x="361775" y="2134625"/>
            <a:ext cx="4348426" cy="4276423"/>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36830">
              <a:lnSpc>
                <a:spcPts val="2870"/>
              </a:lnSpc>
              <a:spcBef>
                <a:spcPts val="100"/>
              </a:spcBef>
            </a:pPr>
            <a:r>
              <a:rPr dirty="0"/>
              <a:t>Crash</a:t>
            </a:r>
            <a:r>
              <a:rPr spc="-60" dirty="0"/>
              <a:t> </a:t>
            </a:r>
            <a:r>
              <a:rPr dirty="0"/>
              <a:t>course</a:t>
            </a:r>
            <a:r>
              <a:rPr spc="-60" dirty="0"/>
              <a:t> </a:t>
            </a:r>
            <a:r>
              <a:rPr spc="-10" dirty="0"/>
              <a:t>introduction</a:t>
            </a:r>
            <a:r>
              <a:rPr spc="-60" dirty="0"/>
              <a:t> </a:t>
            </a:r>
            <a:r>
              <a:rPr dirty="0"/>
              <a:t>to</a:t>
            </a:r>
            <a:r>
              <a:rPr spc="-60" dirty="0"/>
              <a:t> </a:t>
            </a:r>
            <a:r>
              <a:rPr spc="-50" dirty="0"/>
              <a:t>C</a:t>
            </a:r>
          </a:p>
          <a:p>
            <a:pPr marL="36830">
              <a:lnSpc>
                <a:spcPts val="2510"/>
              </a:lnSpc>
            </a:pPr>
            <a:r>
              <a:rPr sz="2200" spc="-10" dirty="0"/>
              <a:t>Language</a:t>
            </a:r>
            <a:r>
              <a:rPr sz="2200" spc="-50" dirty="0"/>
              <a:t> </a:t>
            </a:r>
            <a:r>
              <a:rPr sz="2200" spc="-10" dirty="0"/>
              <a:t>Facilities:</a:t>
            </a:r>
            <a:r>
              <a:rPr sz="2200" spc="-45" dirty="0"/>
              <a:t> </a:t>
            </a:r>
            <a:r>
              <a:rPr sz="2200" spc="-10" dirty="0"/>
              <a:t>continue</a:t>
            </a:r>
            <a:endParaRPr sz="2200"/>
          </a:p>
        </p:txBody>
      </p:sp>
      <p:sp>
        <p:nvSpPr>
          <p:cNvPr id="7" name="Google Shape;175;p27">
            <a:extLst>
              <a:ext uri="{FF2B5EF4-FFF2-40B4-BE49-F238E27FC236}">
                <a16:creationId xmlns:a16="http://schemas.microsoft.com/office/drawing/2014/main" id="{E2CA7D9D-91AF-24BE-45C2-F76E8B73536B}"/>
              </a:ext>
            </a:extLst>
          </p:cNvPr>
          <p:cNvSpPr txBox="1"/>
          <p:nvPr/>
        </p:nvSpPr>
        <p:spPr>
          <a:xfrm>
            <a:off x="5214325" y="2842750"/>
            <a:ext cx="5116500" cy="249296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US" sz="2000" dirty="0">
                <a:solidFill>
                  <a:srgbClr val="A00C30"/>
                </a:solidFill>
                <a:highlight>
                  <a:srgbClr val="D9D9D9"/>
                </a:highlight>
              </a:rPr>
              <a:t>continue</a:t>
            </a:r>
            <a:r>
              <a:rPr lang="en-US" sz="2000" dirty="0">
                <a:solidFill>
                  <a:srgbClr val="0F2044"/>
                </a:solidFill>
              </a:rPr>
              <a:t> is a control flow statement that exists only in loop constructions. Continue will skip the rest of the loop body and set the program counter back to the start of the loop before.</a:t>
            </a:r>
            <a:endParaRPr sz="2000" dirty="0">
              <a:solidFill>
                <a:srgbClr val="0F2044"/>
              </a:solidFill>
            </a:endParaRPr>
          </a:p>
        </p:txBody>
      </p:sp>
      <p:pic>
        <p:nvPicPr>
          <p:cNvPr id="6" name="object 6" descr="Syntax-highlighted C code showing a main function with a for loop from 1 to 10. Inside, an 'if' statement checks if a number is even using the modulo operator; if so, it calls 'continue' to skip it. Otherwise, it prints the number."/>
          <p:cNvPicPr/>
          <p:nvPr/>
        </p:nvPicPr>
        <p:blipFill>
          <a:blip r:embed="rId3" cstate="print"/>
          <a:stretch>
            <a:fillRect/>
          </a:stretch>
        </p:blipFill>
        <p:spPr>
          <a:xfrm>
            <a:off x="361775" y="2134616"/>
            <a:ext cx="4373599" cy="4473283"/>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36830">
              <a:lnSpc>
                <a:spcPts val="2870"/>
              </a:lnSpc>
              <a:spcBef>
                <a:spcPts val="100"/>
              </a:spcBef>
            </a:pPr>
            <a:r>
              <a:rPr dirty="0"/>
              <a:t>Crash</a:t>
            </a:r>
            <a:r>
              <a:rPr spc="-60" dirty="0"/>
              <a:t> </a:t>
            </a:r>
            <a:r>
              <a:rPr dirty="0"/>
              <a:t>course</a:t>
            </a:r>
            <a:r>
              <a:rPr spc="-60" dirty="0"/>
              <a:t> </a:t>
            </a:r>
            <a:r>
              <a:rPr spc="-10" dirty="0"/>
              <a:t>introduction</a:t>
            </a:r>
            <a:r>
              <a:rPr spc="-60" dirty="0"/>
              <a:t> </a:t>
            </a:r>
            <a:r>
              <a:rPr dirty="0"/>
              <a:t>to</a:t>
            </a:r>
            <a:r>
              <a:rPr spc="-60" dirty="0"/>
              <a:t> </a:t>
            </a:r>
            <a:r>
              <a:rPr spc="-50" dirty="0"/>
              <a:t>C</a:t>
            </a:r>
          </a:p>
          <a:p>
            <a:pPr marL="36830">
              <a:lnSpc>
                <a:spcPts val="2510"/>
              </a:lnSpc>
            </a:pPr>
            <a:r>
              <a:rPr sz="2200" spc="-10" dirty="0"/>
              <a:t>extern</a:t>
            </a:r>
            <a:endParaRPr sz="2200" dirty="0"/>
          </a:p>
        </p:txBody>
      </p:sp>
      <p:sp>
        <p:nvSpPr>
          <p:cNvPr id="9" name="Google Shape;196;p30">
            <a:extLst>
              <a:ext uri="{FF2B5EF4-FFF2-40B4-BE49-F238E27FC236}">
                <a16:creationId xmlns:a16="http://schemas.microsoft.com/office/drawing/2014/main" id="{20C1F166-D0F3-5A0B-8998-F67FB4F3BC50}"/>
              </a:ext>
            </a:extLst>
          </p:cNvPr>
          <p:cNvSpPr txBox="1"/>
          <p:nvPr/>
        </p:nvSpPr>
        <p:spPr>
          <a:xfrm>
            <a:off x="5257800" y="1905000"/>
            <a:ext cx="5739300" cy="249296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US" sz="2000" dirty="0">
                <a:solidFill>
                  <a:srgbClr val="A00C30"/>
                </a:solidFill>
                <a:highlight>
                  <a:srgbClr val="D9D9D9"/>
                </a:highlight>
              </a:rPr>
              <a:t>extern</a:t>
            </a:r>
            <a:r>
              <a:rPr lang="en-US" sz="2000" dirty="0">
                <a:solidFill>
                  <a:srgbClr val="0F2044"/>
                </a:solidFill>
              </a:rPr>
              <a:t> is a special keyword that tells the compiler that the variable may be defined in another object file or a library, so the program compiles on missing variable because the program will reference a variable in the system or another file.</a:t>
            </a:r>
            <a:endParaRPr sz="2000" dirty="0">
              <a:solidFill>
                <a:srgbClr val="0F2044"/>
              </a:solidFill>
            </a:endParaRPr>
          </a:p>
        </p:txBody>
      </p:sp>
      <p:pic>
        <p:nvPicPr>
          <p:cNvPr id="6" name="object 6" descr="A diagram titled 'extern' featuring two code windows. File1.c defines an integer int a = 7;. File2.c includes file1.c and uses extern int a; inside a main function to reference the variable from the first file. An arrow points from the definition in file1.c to the extern declaration in file2.c."/>
          <p:cNvPicPr/>
          <p:nvPr/>
        </p:nvPicPr>
        <p:blipFill>
          <a:blip r:embed="rId3" cstate="print"/>
          <a:stretch>
            <a:fillRect/>
          </a:stretch>
        </p:blipFill>
        <p:spPr>
          <a:xfrm>
            <a:off x="417100" y="2079924"/>
            <a:ext cx="4549451" cy="4198274"/>
          </a:xfrm>
          <a:prstGeom prst="rect">
            <a:avLst/>
          </a:prstGeom>
        </p:spPr>
      </p:pic>
      <p:sp>
        <p:nvSpPr>
          <p:cNvPr id="7" name="object 7">
            <a:extLst>
              <a:ext uri="{C183D7F6-B498-43B3-948B-1728B52AA6E4}">
                <adec:decorative xmlns:adec="http://schemas.microsoft.com/office/drawing/2017/decorative" val="1"/>
              </a:ext>
            </a:extLst>
          </p:cNvPr>
          <p:cNvSpPr txBox="1"/>
          <p:nvPr/>
        </p:nvSpPr>
        <p:spPr>
          <a:xfrm>
            <a:off x="1507300" y="6346145"/>
            <a:ext cx="2162175" cy="177800"/>
          </a:xfrm>
          <a:prstGeom prst="rect">
            <a:avLst/>
          </a:prstGeom>
        </p:spPr>
        <p:txBody>
          <a:bodyPr vert="horz" wrap="square" lIns="0" tIns="12700" rIns="0" bIns="0" rtlCol="0">
            <a:spAutoFit/>
          </a:bodyPr>
          <a:lstStyle/>
          <a:p>
            <a:pPr marL="12700">
              <a:lnSpc>
                <a:spcPct val="100000"/>
              </a:lnSpc>
              <a:spcBef>
                <a:spcPts val="100"/>
              </a:spcBef>
            </a:pPr>
            <a:r>
              <a:rPr sz="1000" dirty="0">
                <a:solidFill>
                  <a:srgbClr val="0F2044"/>
                </a:solidFill>
                <a:latin typeface="Arial MT"/>
                <a:cs typeface="Arial MT"/>
              </a:rPr>
              <a:t>Image</a:t>
            </a:r>
            <a:r>
              <a:rPr sz="1000" spc="-25" dirty="0">
                <a:solidFill>
                  <a:srgbClr val="0F2044"/>
                </a:solidFill>
                <a:latin typeface="Arial MT"/>
                <a:cs typeface="Arial MT"/>
              </a:rPr>
              <a:t> </a:t>
            </a:r>
            <a:r>
              <a:rPr sz="1000" dirty="0">
                <a:solidFill>
                  <a:srgbClr val="0F2044"/>
                </a:solidFill>
                <a:latin typeface="Arial MT"/>
                <a:cs typeface="Arial MT"/>
              </a:rPr>
              <a:t>credit</a:t>
            </a:r>
            <a:r>
              <a:rPr sz="1000" spc="-20" dirty="0">
                <a:solidFill>
                  <a:srgbClr val="0F2044"/>
                </a:solidFill>
                <a:latin typeface="Arial MT"/>
                <a:cs typeface="Arial MT"/>
              </a:rPr>
              <a:t> </a:t>
            </a:r>
            <a:r>
              <a:rPr sz="1000" dirty="0">
                <a:solidFill>
                  <a:srgbClr val="0F2044"/>
                </a:solidFill>
                <a:latin typeface="Arial MT"/>
                <a:cs typeface="Arial MT"/>
              </a:rPr>
              <a:t>-</a:t>
            </a:r>
            <a:r>
              <a:rPr sz="1000" spc="-25" dirty="0">
                <a:solidFill>
                  <a:srgbClr val="0F2044"/>
                </a:solidFill>
                <a:latin typeface="Arial MT"/>
                <a:cs typeface="Arial MT"/>
              </a:rPr>
              <a:t> </a:t>
            </a:r>
            <a:r>
              <a:rPr sz="1000" spc="-10" dirty="0">
                <a:solidFill>
                  <a:srgbClr val="0F2044"/>
                </a:solidFill>
                <a:latin typeface="Arial MT"/>
                <a:cs typeface="Arial MT"/>
                <a:hlinkClick r:id="rId4"/>
              </a:rPr>
              <a:t>https://www.scaler.com/</a:t>
            </a:r>
            <a:endParaRPr sz="1000" dirty="0">
              <a:latin typeface="Arial MT"/>
              <a:cs typeface="Arial MT"/>
            </a:endParaRPr>
          </a:p>
        </p:txBody>
      </p:sp>
      <p:pic>
        <p:nvPicPr>
          <p:cNvPr id="8" name="object 8" descr="A code block labeled 'bash' containing the command: gcc file1.c file2.c -o myprogram. This demonstrates compiling multiple source files into a single output executable."/>
          <p:cNvPicPr/>
          <p:nvPr/>
        </p:nvPicPr>
        <p:blipFill>
          <a:blip r:embed="rId5" cstate="print"/>
          <a:stretch>
            <a:fillRect/>
          </a:stretch>
        </p:blipFill>
        <p:spPr>
          <a:xfrm>
            <a:off x="5277600" y="4556974"/>
            <a:ext cx="6914400" cy="1234226"/>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34800" y="1341284"/>
            <a:ext cx="4309110" cy="736099"/>
          </a:xfrm>
          <a:prstGeom prst="rect">
            <a:avLst/>
          </a:prstGeom>
        </p:spPr>
        <p:txBody>
          <a:bodyPr vert="horz" wrap="square" lIns="0" tIns="12700" rIns="0" bIns="0" rtlCol="0">
            <a:spAutoFit/>
          </a:bodyPr>
          <a:lstStyle/>
          <a:p>
            <a:pPr marL="12700">
              <a:spcBef>
                <a:spcPts val="100"/>
              </a:spcBef>
            </a:pPr>
            <a:r>
              <a:rPr dirty="0"/>
              <a:t>Crash</a:t>
            </a:r>
            <a:r>
              <a:rPr spc="-60" dirty="0"/>
              <a:t> </a:t>
            </a:r>
            <a:r>
              <a:rPr dirty="0"/>
              <a:t>course</a:t>
            </a:r>
            <a:r>
              <a:rPr spc="-60" dirty="0"/>
              <a:t> </a:t>
            </a:r>
            <a:r>
              <a:rPr spc="-10" dirty="0"/>
              <a:t>introduction</a:t>
            </a:r>
            <a:r>
              <a:rPr spc="-60" dirty="0"/>
              <a:t> </a:t>
            </a:r>
            <a:r>
              <a:rPr dirty="0"/>
              <a:t>to</a:t>
            </a:r>
            <a:r>
              <a:rPr spc="-60" dirty="0"/>
              <a:t> </a:t>
            </a:r>
            <a:r>
              <a:rPr spc="-50" dirty="0"/>
              <a:t>C</a:t>
            </a:r>
            <a:br>
              <a:rPr lang="en-US" spc="-50" dirty="0"/>
            </a:br>
            <a:r>
              <a:rPr lang="en-US" sz="2200" spc="-10" dirty="0"/>
              <a:t>Language</a:t>
            </a:r>
            <a:r>
              <a:rPr lang="en-US" sz="2200" spc="-55" dirty="0"/>
              <a:t> </a:t>
            </a:r>
            <a:r>
              <a:rPr lang="en-US" sz="2200" spc="-10" dirty="0"/>
              <a:t>Facilities:</a:t>
            </a:r>
            <a:r>
              <a:rPr lang="en-US" sz="2200" spc="-50" dirty="0"/>
              <a:t> </a:t>
            </a:r>
            <a:r>
              <a:rPr lang="en-US" sz="2200" dirty="0"/>
              <a:t>size</a:t>
            </a:r>
            <a:r>
              <a:rPr lang="en-US" sz="2200" spc="-50" dirty="0"/>
              <a:t> </a:t>
            </a:r>
            <a:r>
              <a:rPr lang="en-US" sz="2200" spc="-25" dirty="0"/>
              <a:t>of</a:t>
            </a:r>
            <a:endParaRPr sz="2200" spc="-50" dirty="0"/>
          </a:p>
        </p:txBody>
      </p:sp>
      <p:sp>
        <p:nvSpPr>
          <p:cNvPr id="8" name="Google Shape;203;p31">
            <a:extLst>
              <a:ext uri="{FF2B5EF4-FFF2-40B4-BE49-F238E27FC236}">
                <a16:creationId xmlns:a16="http://schemas.microsoft.com/office/drawing/2014/main" id="{D6B97E59-D1EE-DC5D-331F-B8384DE96D3D}"/>
              </a:ext>
            </a:extLst>
          </p:cNvPr>
          <p:cNvSpPr txBox="1"/>
          <p:nvPr/>
        </p:nvSpPr>
        <p:spPr>
          <a:xfrm>
            <a:off x="333125" y="2153200"/>
            <a:ext cx="5320800" cy="2954625"/>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US" sz="2000" dirty="0" err="1">
                <a:solidFill>
                  <a:srgbClr val="A00C30"/>
                </a:solidFill>
                <a:highlight>
                  <a:srgbClr val="D9D9D9"/>
                </a:highlight>
              </a:rPr>
              <a:t>sizeof</a:t>
            </a:r>
            <a:r>
              <a:rPr lang="en-US" sz="2000" dirty="0">
                <a:solidFill>
                  <a:srgbClr val="0F2044"/>
                </a:solidFill>
              </a:rPr>
              <a:t> is an operator that is evaluated at compile-time, which evaluates to the number of bytes that the expression contains. </a:t>
            </a:r>
            <a:endParaRPr sz="2000" dirty="0">
              <a:solidFill>
                <a:srgbClr val="0F2044"/>
              </a:solidFill>
            </a:endParaRPr>
          </a:p>
          <a:p>
            <a:pPr marL="0" lvl="0" indent="0" algn="l" rtl="0">
              <a:lnSpc>
                <a:spcPct val="150000"/>
              </a:lnSpc>
              <a:spcBef>
                <a:spcPts val="0"/>
              </a:spcBef>
              <a:spcAft>
                <a:spcPts val="0"/>
              </a:spcAft>
              <a:buNone/>
            </a:pPr>
            <a:endParaRPr sz="2000" dirty="0">
              <a:solidFill>
                <a:srgbClr val="0F2044"/>
              </a:solidFill>
            </a:endParaRPr>
          </a:p>
          <a:p>
            <a:pPr marL="0" lvl="0" indent="0" algn="l" rtl="0">
              <a:lnSpc>
                <a:spcPct val="150000"/>
              </a:lnSpc>
              <a:spcBef>
                <a:spcPts val="0"/>
              </a:spcBef>
              <a:spcAft>
                <a:spcPts val="0"/>
              </a:spcAft>
              <a:buNone/>
            </a:pPr>
            <a:r>
              <a:rPr lang="en-US" sz="2000" dirty="0">
                <a:solidFill>
                  <a:srgbClr val="0F2044"/>
                </a:solidFill>
              </a:rPr>
              <a:t>The </a:t>
            </a:r>
            <a:r>
              <a:rPr lang="en-US" sz="2000" dirty="0" err="1">
                <a:solidFill>
                  <a:srgbClr val="0F2044"/>
                </a:solidFill>
              </a:rPr>
              <a:t>sizeof</a:t>
            </a:r>
            <a:r>
              <a:rPr lang="en-US" sz="2000" dirty="0">
                <a:solidFill>
                  <a:srgbClr val="0F2044"/>
                </a:solidFill>
              </a:rPr>
              <a:t> operator in C is used to determine the size, in bytes, of a type or an object.</a:t>
            </a:r>
            <a:endParaRPr sz="2000" dirty="0">
              <a:solidFill>
                <a:srgbClr val="0F2044"/>
              </a:solidFill>
            </a:endParaRPr>
          </a:p>
        </p:txBody>
      </p:sp>
      <p:pic>
        <p:nvPicPr>
          <p:cNvPr id="7" name="object 7" descr="Sizeof Operator Code&#10;Syntax-highlighted C code within a main() function. It uses printf and sizeof() to display the memory size of int, float, double, and char. It also calculates the size of an integer array with 5 elements and a custom struct Example containing an int, a double, and a char."/>
          <p:cNvPicPr/>
          <p:nvPr/>
        </p:nvPicPr>
        <p:blipFill>
          <a:blip r:embed="rId3" cstate="print"/>
          <a:stretch>
            <a:fillRect/>
          </a:stretch>
        </p:blipFill>
        <p:spPr>
          <a:xfrm>
            <a:off x="5942575" y="1450780"/>
            <a:ext cx="6109225" cy="5094599"/>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434800" y="1341284"/>
            <a:ext cx="4309110" cy="736099"/>
          </a:xfrm>
          <a:prstGeom prst="rect">
            <a:avLst/>
          </a:prstGeom>
        </p:spPr>
        <p:txBody>
          <a:bodyPr vert="horz" wrap="square" lIns="0" tIns="12700" rIns="0" bIns="0" rtlCol="0">
            <a:spAutoFit/>
          </a:bodyPr>
          <a:lstStyle/>
          <a:p>
            <a:pPr marL="12700">
              <a:spcBef>
                <a:spcPts val="100"/>
              </a:spcBef>
            </a:pPr>
            <a:r>
              <a:rPr dirty="0"/>
              <a:t>Crash</a:t>
            </a:r>
            <a:r>
              <a:rPr spc="-60" dirty="0"/>
              <a:t> </a:t>
            </a:r>
            <a:r>
              <a:rPr dirty="0"/>
              <a:t>course</a:t>
            </a:r>
            <a:r>
              <a:rPr spc="-60" dirty="0"/>
              <a:t> </a:t>
            </a:r>
            <a:r>
              <a:rPr spc="-10" dirty="0"/>
              <a:t>introduction</a:t>
            </a:r>
            <a:r>
              <a:rPr spc="-60" dirty="0"/>
              <a:t> </a:t>
            </a:r>
            <a:r>
              <a:rPr dirty="0"/>
              <a:t>to</a:t>
            </a:r>
            <a:r>
              <a:rPr spc="-60" dirty="0"/>
              <a:t> </a:t>
            </a:r>
            <a:r>
              <a:rPr spc="-50" dirty="0"/>
              <a:t>C</a:t>
            </a:r>
            <a:br>
              <a:rPr lang="en-US" spc="-50" dirty="0"/>
            </a:br>
            <a:r>
              <a:rPr lang="en-US" sz="2200" spc="-10" dirty="0"/>
              <a:t>Language</a:t>
            </a:r>
            <a:r>
              <a:rPr lang="en-US" sz="2200" spc="-50" dirty="0"/>
              <a:t> </a:t>
            </a:r>
            <a:r>
              <a:rPr lang="en-US" sz="2200" spc="-10" dirty="0"/>
              <a:t>Facilities:</a:t>
            </a:r>
            <a:r>
              <a:rPr lang="en-US" sz="2200" spc="-45" dirty="0"/>
              <a:t> </a:t>
            </a:r>
            <a:r>
              <a:rPr lang="en-US" sz="2200" spc="-10" dirty="0"/>
              <a:t>struct</a:t>
            </a:r>
            <a:endParaRPr sz="2200" spc="-50" dirty="0"/>
          </a:p>
        </p:txBody>
      </p:sp>
      <p:sp>
        <p:nvSpPr>
          <p:cNvPr id="8" name="Google Shape;210;p32">
            <a:extLst>
              <a:ext uri="{FF2B5EF4-FFF2-40B4-BE49-F238E27FC236}">
                <a16:creationId xmlns:a16="http://schemas.microsoft.com/office/drawing/2014/main" id="{8D485907-F1EB-E045-C04E-C320374D3DBA}"/>
              </a:ext>
            </a:extLst>
          </p:cNvPr>
          <p:cNvSpPr txBox="1"/>
          <p:nvPr/>
        </p:nvSpPr>
        <p:spPr>
          <a:xfrm>
            <a:off x="333124" y="2153200"/>
            <a:ext cx="4919523" cy="4570452"/>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1800"/>
              </a:spcAft>
              <a:buNone/>
            </a:pPr>
            <a:r>
              <a:rPr lang="en-US" sz="2000" dirty="0">
                <a:solidFill>
                  <a:srgbClr val="A00C30"/>
                </a:solidFill>
                <a:highlight>
                  <a:srgbClr val="D9D9D9"/>
                </a:highlight>
              </a:rPr>
              <a:t>struct</a:t>
            </a:r>
            <a:r>
              <a:rPr lang="en-US" sz="2000" dirty="0">
                <a:solidFill>
                  <a:srgbClr val="0F2044"/>
                </a:solidFill>
              </a:rPr>
              <a:t> is a keyword that allows you to pair multiple types together into a new structure. C-structs are contiguous regions of memory that one can access specific elements of each memory as if they were separate variables.</a:t>
            </a:r>
            <a:endParaRPr sz="2000" dirty="0">
              <a:solidFill>
                <a:srgbClr val="0F2044"/>
              </a:solidFill>
            </a:endParaRPr>
          </a:p>
          <a:p>
            <a:pPr marL="0" lvl="0" indent="0" algn="l" rtl="0">
              <a:lnSpc>
                <a:spcPct val="150000"/>
              </a:lnSpc>
              <a:spcBef>
                <a:spcPts val="0"/>
              </a:spcBef>
              <a:spcAft>
                <a:spcPts val="0"/>
              </a:spcAft>
              <a:buNone/>
            </a:pPr>
            <a:r>
              <a:rPr lang="en-US" sz="2000" dirty="0">
                <a:solidFill>
                  <a:srgbClr val="0F2044"/>
                </a:solidFill>
              </a:rPr>
              <a:t>Structs are useful for grouping related data together and can be used to represent more complex data structures.</a:t>
            </a:r>
            <a:endParaRPr sz="2000" dirty="0">
              <a:solidFill>
                <a:srgbClr val="0F2044"/>
              </a:solidFill>
            </a:endParaRPr>
          </a:p>
        </p:txBody>
      </p:sp>
      <p:pic>
        <p:nvPicPr>
          <p:cNvPr id="2" name="object 2" descr="C Struct Implementation&#10;C code defining a struct Person with a character array (name), an integer (age), and a float (height). Inside main(), it declares a person1 variable, uses strcpy to set the name, assigns numerical values to age and height, and then prints each member using printf."/>
          <p:cNvPicPr/>
          <p:nvPr/>
        </p:nvPicPr>
        <p:blipFill>
          <a:blip r:embed="rId3" cstate="print"/>
          <a:stretch>
            <a:fillRect/>
          </a:stretch>
        </p:blipFill>
        <p:spPr>
          <a:xfrm>
            <a:off x="5252648" y="1011177"/>
            <a:ext cx="6734250" cy="565632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0375" y="1435436"/>
            <a:ext cx="1834514" cy="406400"/>
          </a:xfrm>
          <a:prstGeom prst="rect">
            <a:avLst/>
          </a:prstGeom>
        </p:spPr>
        <p:txBody>
          <a:bodyPr vert="horz" wrap="square" lIns="0" tIns="12700" rIns="0" bIns="0" rtlCol="0">
            <a:spAutoFit/>
          </a:bodyPr>
          <a:lstStyle/>
          <a:p>
            <a:pPr marL="12700">
              <a:lnSpc>
                <a:spcPct val="100000"/>
              </a:lnSpc>
              <a:spcBef>
                <a:spcPts val="100"/>
              </a:spcBef>
            </a:pPr>
            <a:r>
              <a:rPr dirty="0"/>
              <a:t>Status</a:t>
            </a:r>
            <a:r>
              <a:rPr spc="-30" dirty="0"/>
              <a:t> </a:t>
            </a:r>
            <a:r>
              <a:rPr spc="-10" dirty="0"/>
              <a:t>Check</a:t>
            </a:r>
          </a:p>
        </p:txBody>
      </p:sp>
      <p:sp>
        <p:nvSpPr>
          <p:cNvPr id="3" name="object 3"/>
          <p:cNvSpPr txBox="1"/>
          <p:nvPr/>
        </p:nvSpPr>
        <p:spPr>
          <a:xfrm>
            <a:off x="541325" y="2041316"/>
            <a:ext cx="5382260" cy="3819525"/>
          </a:xfrm>
          <a:prstGeom prst="rect">
            <a:avLst/>
          </a:prstGeom>
        </p:spPr>
        <p:txBody>
          <a:bodyPr vert="horz" wrap="square" lIns="0" tIns="12700" rIns="0" bIns="0" rtlCol="0">
            <a:spAutoFit/>
          </a:bodyPr>
          <a:lstStyle/>
          <a:p>
            <a:pPr marL="469265" indent="-404495">
              <a:lnSpc>
                <a:spcPct val="100000"/>
              </a:lnSpc>
              <a:spcBef>
                <a:spcPts val="100"/>
              </a:spcBef>
              <a:buChar char="●"/>
              <a:tabLst>
                <a:tab pos="469265" algn="l"/>
              </a:tabLst>
            </a:pPr>
            <a:r>
              <a:rPr sz="2300" dirty="0">
                <a:solidFill>
                  <a:srgbClr val="0F2044"/>
                </a:solidFill>
                <a:latin typeface="Arial MT"/>
                <a:cs typeface="Arial MT"/>
              </a:rPr>
              <a:t>Install</a:t>
            </a:r>
            <a:r>
              <a:rPr sz="2300" spc="-40" dirty="0">
                <a:solidFill>
                  <a:srgbClr val="0F2044"/>
                </a:solidFill>
                <a:latin typeface="Arial MT"/>
                <a:cs typeface="Arial MT"/>
              </a:rPr>
              <a:t> </a:t>
            </a:r>
            <a:r>
              <a:rPr sz="2300" dirty="0">
                <a:solidFill>
                  <a:srgbClr val="0F2044"/>
                </a:solidFill>
                <a:latin typeface="Arial MT"/>
                <a:cs typeface="Arial MT"/>
              </a:rPr>
              <a:t>Microsoft</a:t>
            </a:r>
            <a:r>
              <a:rPr sz="2300" spc="-40" dirty="0">
                <a:solidFill>
                  <a:srgbClr val="0F2044"/>
                </a:solidFill>
                <a:latin typeface="Arial MT"/>
                <a:cs typeface="Arial MT"/>
              </a:rPr>
              <a:t> </a:t>
            </a:r>
            <a:r>
              <a:rPr sz="2300" spc="-10" dirty="0">
                <a:solidFill>
                  <a:srgbClr val="0F2044"/>
                </a:solidFill>
                <a:latin typeface="Arial MT"/>
                <a:cs typeface="Arial MT"/>
              </a:rPr>
              <a:t>VScode</a:t>
            </a:r>
            <a:endParaRPr sz="2300">
              <a:latin typeface="Arial MT"/>
              <a:cs typeface="Arial MT"/>
            </a:endParaRPr>
          </a:p>
          <a:p>
            <a:pPr marL="469265" indent="-404495">
              <a:lnSpc>
                <a:spcPct val="100000"/>
              </a:lnSpc>
              <a:buChar char="●"/>
              <a:tabLst>
                <a:tab pos="469265" algn="l"/>
              </a:tabLst>
            </a:pPr>
            <a:r>
              <a:rPr sz="2300" dirty="0">
                <a:solidFill>
                  <a:srgbClr val="0F2044"/>
                </a:solidFill>
                <a:latin typeface="Arial MT"/>
                <a:cs typeface="Arial MT"/>
              </a:rPr>
              <a:t>Setup</a:t>
            </a:r>
            <a:r>
              <a:rPr sz="2300" spc="-30" dirty="0">
                <a:solidFill>
                  <a:srgbClr val="0F2044"/>
                </a:solidFill>
                <a:latin typeface="Arial MT"/>
                <a:cs typeface="Arial MT"/>
              </a:rPr>
              <a:t> </a:t>
            </a:r>
            <a:r>
              <a:rPr sz="2300" dirty="0">
                <a:solidFill>
                  <a:srgbClr val="0F2044"/>
                </a:solidFill>
                <a:latin typeface="Arial MT"/>
                <a:cs typeface="Arial MT"/>
              </a:rPr>
              <a:t>your</a:t>
            </a:r>
            <a:r>
              <a:rPr sz="2300" spc="-30" dirty="0">
                <a:solidFill>
                  <a:srgbClr val="0F2044"/>
                </a:solidFill>
                <a:latin typeface="Arial MT"/>
                <a:cs typeface="Arial MT"/>
              </a:rPr>
              <a:t> </a:t>
            </a:r>
            <a:r>
              <a:rPr sz="2300" dirty="0">
                <a:solidFill>
                  <a:srgbClr val="0F2044"/>
                </a:solidFill>
                <a:latin typeface="Arial MT"/>
                <a:cs typeface="Arial MT"/>
              </a:rPr>
              <a:t>programming</a:t>
            </a:r>
            <a:r>
              <a:rPr sz="2300" spc="-25" dirty="0">
                <a:solidFill>
                  <a:srgbClr val="0F2044"/>
                </a:solidFill>
                <a:latin typeface="Arial MT"/>
                <a:cs typeface="Arial MT"/>
              </a:rPr>
              <a:t> </a:t>
            </a:r>
            <a:r>
              <a:rPr sz="2300" spc="-10" dirty="0">
                <a:solidFill>
                  <a:srgbClr val="0F2044"/>
                </a:solidFill>
                <a:latin typeface="Arial MT"/>
                <a:cs typeface="Arial MT"/>
              </a:rPr>
              <a:t>environment</a:t>
            </a:r>
            <a:endParaRPr sz="2300">
              <a:latin typeface="Arial MT"/>
              <a:cs typeface="Arial MT"/>
            </a:endParaRPr>
          </a:p>
          <a:p>
            <a:pPr marL="469265" indent="-404495">
              <a:lnSpc>
                <a:spcPct val="100000"/>
              </a:lnSpc>
              <a:buChar char="●"/>
              <a:tabLst>
                <a:tab pos="469265" algn="l"/>
              </a:tabLst>
            </a:pPr>
            <a:r>
              <a:rPr sz="2300" dirty="0">
                <a:solidFill>
                  <a:srgbClr val="0F2044"/>
                </a:solidFill>
                <a:latin typeface="Arial MT"/>
                <a:cs typeface="Arial MT"/>
              </a:rPr>
              <a:t>Setup</a:t>
            </a:r>
            <a:r>
              <a:rPr sz="2300" spc="-15" dirty="0">
                <a:solidFill>
                  <a:srgbClr val="0F2044"/>
                </a:solidFill>
                <a:latin typeface="Arial MT"/>
                <a:cs typeface="Arial MT"/>
              </a:rPr>
              <a:t> </a:t>
            </a:r>
            <a:r>
              <a:rPr sz="2300" dirty="0">
                <a:solidFill>
                  <a:srgbClr val="0F2044"/>
                </a:solidFill>
                <a:latin typeface="Arial MT"/>
                <a:cs typeface="Arial MT"/>
              </a:rPr>
              <a:t>your</a:t>
            </a:r>
            <a:r>
              <a:rPr sz="2300" spc="-15" dirty="0">
                <a:solidFill>
                  <a:srgbClr val="0F2044"/>
                </a:solidFill>
                <a:latin typeface="Arial MT"/>
                <a:cs typeface="Arial MT"/>
              </a:rPr>
              <a:t> </a:t>
            </a:r>
            <a:r>
              <a:rPr sz="2300" spc="-10" dirty="0">
                <a:solidFill>
                  <a:srgbClr val="0F2044"/>
                </a:solidFill>
                <a:latin typeface="Arial MT"/>
                <a:cs typeface="Arial MT"/>
              </a:rPr>
              <a:t>GitHub</a:t>
            </a:r>
            <a:endParaRPr sz="2300">
              <a:latin typeface="Arial MT"/>
              <a:cs typeface="Arial MT"/>
            </a:endParaRPr>
          </a:p>
          <a:p>
            <a:pPr>
              <a:lnSpc>
                <a:spcPct val="100000"/>
              </a:lnSpc>
              <a:spcBef>
                <a:spcPts val="620"/>
              </a:spcBef>
              <a:buClr>
                <a:srgbClr val="0F2044"/>
              </a:buClr>
              <a:buFont typeface="Arial MT"/>
              <a:buChar char="●"/>
            </a:pPr>
            <a:endParaRPr sz="2300">
              <a:latin typeface="Arial MT"/>
              <a:cs typeface="Arial MT"/>
            </a:endParaRPr>
          </a:p>
          <a:p>
            <a:pPr marL="12700">
              <a:lnSpc>
                <a:spcPct val="100000"/>
              </a:lnSpc>
              <a:spcBef>
                <a:spcPts val="5"/>
              </a:spcBef>
            </a:pPr>
            <a:r>
              <a:rPr sz="2500" dirty="0">
                <a:solidFill>
                  <a:srgbClr val="0F2044"/>
                </a:solidFill>
                <a:latin typeface="Georgia"/>
                <a:cs typeface="Georgia"/>
              </a:rPr>
              <a:t>What</a:t>
            </a:r>
            <a:r>
              <a:rPr sz="2500" spc="-35" dirty="0">
                <a:solidFill>
                  <a:srgbClr val="0F2044"/>
                </a:solidFill>
                <a:latin typeface="Georgia"/>
                <a:cs typeface="Georgia"/>
              </a:rPr>
              <a:t> </a:t>
            </a:r>
            <a:r>
              <a:rPr sz="2500" dirty="0">
                <a:solidFill>
                  <a:srgbClr val="0F2044"/>
                </a:solidFill>
                <a:latin typeface="Georgia"/>
                <a:cs typeface="Georgia"/>
              </a:rPr>
              <a:t>we</a:t>
            </a:r>
            <a:r>
              <a:rPr sz="2500" spc="-35" dirty="0">
                <a:solidFill>
                  <a:srgbClr val="0F2044"/>
                </a:solidFill>
                <a:latin typeface="Georgia"/>
                <a:cs typeface="Georgia"/>
              </a:rPr>
              <a:t> </a:t>
            </a:r>
            <a:r>
              <a:rPr sz="2500" dirty="0">
                <a:solidFill>
                  <a:srgbClr val="0F2044"/>
                </a:solidFill>
                <a:latin typeface="Georgia"/>
                <a:cs typeface="Georgia"/>
              </a:rPr>
              <a:t>will</a:t>
            </a:r>
            <a:r>
              <a:rPr sz="2500" spc="-35" dirty="0">
                <a:solidFill>
                  <a:srgbClr val="0F2044"/>
                </a:solidFill>
                <a:latin typeface="Georgia"/>
                <a:cs typeface="Georgia"/>
              </a:rPr>
              <a:t> </a:t>
            </a:r>
            <a:r>
              <a:rPr sz="2500" dirty="0">
                <a:solidFill>
                  <a:srgbClr val="0F2044"/>
                </a:solidFill>
                <a:latin typeface="Georgia"/>
                <a:cs typeface="Georgia"/>
              </a:rPr>
              <a:t>cover</a:t>
            </a:r>
            <a:r>
              <a:rPr sz="2500" spc="-30" dirty="0">
                <a:solidFill>
                  <a:srgbClr val="0F2044"/>
                </a:solidFill>
                <a:latin typeface="Georgia"/>
                <a:cs typeface="Georgia"/>
              </a:rPr>
              <a:t> </a:t>
            </a:r>
            <a:r>
              <a:rPr sz="2500" spc="-20" dirty="0">
                <a:solidFill>
                  <a:srgbClr val="0F2044"/>
                </a:solidFill>
                <a:latin typeface="Georgia"/>
                <a:cs typeface="Georgia"/>
              </a:rPr>
              <a:t>today</a:t>
            </a:r>
            <a:endParaRPr sz="2500">
              <a:latin typeface="Georgia"/>
              <a:cs typeface="Georgia"/>
            </a:endParaRPr>
          </a:p>
          <a:p>
            <a:pPr marL="469265" indent="-404495">
              <a:lnSpc>
                <a:spcPct val="100000"/>
              </a:lnSpc>
              <a:spcBef>
                <a:spcPts val="1520"/>
              </a:spcBef>
              <a:buChar char="●"/>
              <a:tabLst>
                <a:tab pos="469265" algn="l"/>
              </a:tabLst>
            </a:pPr>
            <a:r>
              <a:rPr sz="2300" dirty="0">
                <a:solidFill>
                  <a:srgbClr val="0F2044"/>
                </a:solidFill>
                <a:latin typeface="Arial MT"/>
                <a:cs typeface="Arial MT"/>
              </a:rPr>
              <a:t>Run</a:t>
            </a:r>
            <a:r>
              <a:rPr sz="2300" spc="-30" dirty="0">
                <a:solidFill>
                  <a:srgbClr val="0F2044"/>
                </a:solidFill>
                <a:latin typeface="Arial MT"/>
                <a:cs typeface="Arial MT"/>
              </a:rPr>
              <a:t> </a:t>
            </a:r>
            <a:r>
              <a:rPr sz="2300" dirty="0">
                <a:solidFill>
                  <a:srgbClr val="0F2044"/>
                </a:solidFill>
                <a:latin typeface="Arial MT"/>
                <a:cs typeface="Arial MT"/>
              </a:rPr>
              <a:t>C/C++</a:t>
            </a:r>
            <a:r>
              <a:rPr sz="2300" spc="-15" dirty="0">
                <a:solidFill>
                  <a:srgbClr val="0F2044"/>
                </a:solidFill>
                <a:latin typeface="Arial MT"/>
                <a:cs typeface="Arial MT"/>
              </a:rPr>
              <a:t> </a:t>
            </a:r>
            <a:r>
              <a:rPr sz="2300" dirty="0">
                <a:solidFill>
                  <a:srgbClr val="0F2044"/>
                </a:solidFill>
                <a:latin typeface="Arial MT"/>
                <a:cs typeface="Arial MT"/>
              </a:rPr>
              <a:t>code</a:t>
            </a:r>
            <a:r>
              <a:rPr sz="2300" spc="-20" dirty="0">
                <a:solidFill>
                  <a:srgbClr val="0F2044"/>
                </a:solidFill>
                <a:latin typeface="Arial MT"/>
                <a:cs typeface="Arial MT"/>
              </a:rPr>
              <a:t> </a:t>
            </a:r>
            <a:r>
              <a:rPr sz="2300" dirty="0">
                <a:solidFill>
                  <a:srgbClr val="0F2044"/>
                </a:solidFill>
                <a:latin typeface="Arial MT"/>
                <a:cs typeface="Arial MT"/>
              </a:rPr>
              <a:t>in</a:t>
            </a:r>
            <a:r>
              <a:rPr sz="2300" spc="-15" dirty="0">
                <a:solidFill>
                  <a:srgbClr val="0F2044"/>
                </a:solidFill>
                <a:latin typeface="Arial MT"/>
                <a:cs typeface="Arial MT"/>
              </a:rPr>
              <a:t> </a:t>
            </a:r>
            <a:r>
              <a:rPr sz="2300" spc="-10" dirty="0">
                <a:solidFill>
                  <a:srgbClr val="0F2044"/>
                </a:solidFill>
                <a:latin typeface="Arial MT"/>
                <a:cs typeface="Arial MT"/>
              </a:rPr>
              <a:t>VScode</a:t>
            </a:r>
            <a:endParaRPr sz="2300">
              <a:latin typeface="Arial MT"/>
              <a:cs typeface="Arial MT"/>
            </a:endParaRPr>
          </a:p>
          <a:p>
            <a:pPr marL="469265" indent="-404495">
              <a:lnSpc>
                <a:spcPct val="100000"/>
              </a:lnSpc>
              <a:buChar char="●"/>
              <a:tabLst>
                <a:tab pos="469265" algn="l"/>
              </a:tabLst>
            </a:pPr>
            <a:r>
              <a:rPr sz="2300" dirty="0">
                <a:solidFill>
                  <a:srgbClr val="0F2044"/>
                </a:solidFill>
                <a:latin typeface="Arial MT"/>
                <a:cs typeface="Arial MT"/>
              </a:rPr>
              <a:t>Crash</a:t>
            </a:r>
            <a:r>
              <a:rPr sz="2300" spc="-35" dirty="0">
                <a:solidFill>
                  <a:srgbClr val="0F2044"/>
                </a:solidFill>
                <a:latin typeface="Arial MT"/>
                <a:cs typeface="Arial MT"/>
              </a:rPr>
              <a:t> </a:t>
            </a:r>
            <a:r>
              <a:rPr sz="2300" dirty="0">
                <a:solidFill>
                  <a:srgbClr val="0F2044"/>
                </a:solidFill>
                <a:latin typeface="Arial MT"/>
                <a:cs typeface="Arial MT"/>
              </a:rPr>
              <a:t>Course</a:t>
            </a:r>
            <a:r>
              <a:rPr sz="2300" spc="-20" dirty="0">
                <a:solidFill>
                  <a:srgbClr val="0F2044"/>
                </a:solidFill>
                <a:latin typeface="Arial MT"/>
                <a:cs typeface="Arial MT"/>
              </a:rPr>
              <a:t> </a:t>
            </a:r>
            <a:r>
              <a:rPr sz="2300" dirty="0">
                <a:solidFill>
                  <a:srgbClr val="0F2044"/>
                </a:solidFill>
                <a:latin typeface="Arial MT"/>
                <a:cs typeface="Arial MT"/>
              </a:rPr>
              <a:t>in</a:t>
            </a:r>
            <a:r>
              <a:rPr sz="2300" spc="-20" dirty="0">
                <a:solidFill>
                  <a:srgbClr val="0F2044"/>
                </a:solidFill>
                <a:latin typeface="Arial MT"/>
                <a:cs typeface="Arial MT"/>
              </a:rPr>
              <a:t> </a:t>
            </a:r>
            <a:r>
              <a:rPr sz="2300" spc="-50" dirty="0">
                <a:solidFill>
                  <a:srgbClr val="0F2044"/>
                </a:solidFill>
                <a:latin typeface="Arial MT"/>
                <a:cs typeface="Arial MT"/>
              </a:rPr>
              <a:t>C</a:t>
            </a:r>
            <a:endParaRPr sz="2300">
              <a:latin typeface="Arial MT"/>
              <a:cs typeface="Arial MT"/>
            </a:endParaRPr>
          </a:p>
          <a:p>
            <a:pPr marL="926465" lvl="1" indent="-404495">
              <a:lnSpc>
                <a:spcPct val="100000"/>
              </a:lnSpc>
              <a:buChar char="○"/>
              <a:tabLst>
                <a:tab pos="926465" algn="l"/>
              </a:tabLst>
            </a:pPr>
            <a:r>
              <a:rPr sz="2300" dirty="0">
                <a:solidFill>
                  <a:srgbClr val="0F2044"/>
                </a:solidFill>
                <a:latin typeface="Arial MT"/>
                <a:cs typeface="Arial MT"/>
              </a:rPr>
              <a:t>preprocessor</a:t>
            </a:r>
            <a:r>
              <a:rPr sz="2300" spc="-5" dirty="0">
                <a:solidFill>
                  <a:srgbClr val="0F2044"/>
                </a:solidFill>
                <a:latin typeface="Arial MT"/>
                <a:cs typeface="Arial MT"/>
              </a:rPr>
              <a:t> </a:t>
            </a:r>
            <a:r>
              <a:rPr sz="2300" spc="-10" dirty="0">
                <a:solidFill>
                  <a:srgbClr val="0F2044"/>
                </a:solidFill>
                <a:latin typeface="Arial MT"/>
                <a:cs typeface="Arial MT"/>
              </a:rPr>
              <a:t>directives</a:t>
            </a:r>
            <a:endParaRPr sz="2300">
              <a:latin typeface="Arial MT"/>
              <a:cs typeface="Arial MT"/>
            </a:endParaRPr>
          </a:p>
          <a:p>
            <a:pPr marL="926465" lvl="1" indent="-404495">
              <a:lnSpc>
                <a:spcPct val="100000"/>
              </a:lnSpc>
              <a:buChar char="○"/>
              <a:tabLst>
                <a:tab pos="926465" algn="l"/>
              </a:tabLst>
            </a:pPr>
            <a:r>
              <a:rPr sz="2300" dirty="0">
                <a:solidFill>
                  <a:srgbClr val="0F2044"/>
                </a:solidFill>
                <a:latin typeface="Arial MT"/>
                <a:cs typeface="Arial MT"/>
              </a:rPr>
              <a:t>control</a:t>
            </a:r>
            <a:r>
              <a:rPr sz="2300" spc="-45" dirty="0">
                <a:solidFill>
                  <a:srgbClr val="0F2044"/>
                </a:solidFill>
                <a:latin typeface="Arial MT"/>
                <a:cs typeface="Arial MT"/>
              </a:rPr>
              <a:t> </a:t>
            </a:r>
            <a:r>
              <a:rPr sz="2300" spc="-10" dirty="0">
                <a:solidFill>
                  <a:srgbClr val="0F2044"/>
                </a:solidFill>
                <a:latin typeface="Arial MT"/>
                <a:cs typeface="Arial MT"/>
              </a:rPr>
              <a:t>structures</a:t>
            </a:r>
            <a:endParaRPr sz="2300">
              <a:latin typeface="Arial MT"/>
              <a:cs typeface="Arial MT"/>
            </a:endParaRPr>
          </a:p>
          <a:p>
            <a:pPr marL="926465" lvl="1" indent="-404495">
              <a:lnSpc>
                <a:spcPct val="100000"/>
              </a:lnSpc>
              <a:buChar char="○"/>
              <a:tabLst>
                <a:tab pos="926465" algn="l"/>
              </a:tabLst>
            </a:pPr>
            <a:r>
              <a:rPr sz="2300" dirty="0">
                <a:solidFill>
                  <a:srgbClr val="0F2044"/>
                </a:solidFill>
                <a:latin typeface="Arial MT"/>
                <a:cs typeface="Arial MT"/>
              </a:rPr>
              <a:t>language</a:t>
            </a:r>
            <a:r>
              <a:rPr sz="2300" spc="-40" dirty="0">
                <a:solidFill>
                  <a:srgbClr val="0F2044"/>
                </a:solidFill>
                <a:latin typeface="Arial MT"/>
                <a:cs typeface="Arial MT"/>
              </a:rPr>
              <a:t> </a:t>
            </a:r>
            <a:r>
              <a:rPr sz="2300" spc="-10" dirty="0">
                <a:solidFill>
                  <a:srgbClr val="0F2044"/>
                </a:solidFill>
                <a:latin typeface="Arial MT"/>
                <a:cs typeface="Arial MT"/>
              </a:rPr>
              <a:t>facilities</a:t>
            </a:r>
            <a:endParaRPr sz="2300">
              <a:latin typeface="Arial MT"/>
              <a:cs typeface="Arial MT"/>
            </a:endParaRPr>
          </a:p>
        </p:txBody>
      </p:sp>
      <p:pic>
        <p:nvPicPr>
          <p:cNvPr id="4" name="object 4">
            <a:extLst>
              <a:ext uri="{C183D7F6-B498-43B3-948B-1728B52AA6E4}">
                <adec:decorative xmlns:adec="http://schemas.microsoft.com/office/drawing/2017/decorative" val="1"/>
              </a:ext>
            </a:extLst>
          </p:cNvPr>
          <p:cNvPicPr/>
          <p:nvPr/>
        </p:nvPicPr>
        <p:blipFill>
          <a:blip r:embed="rId3" cstate="print"/>
          <a:stretch>
            <a:fillRect/>
          </a:stretch>
        </p:blipFill>
        <p:spPr>
          <a:xfrm>
            <a:off x="7882518" y="2216065"/>
            <a:ext cx="3208348" cy="2743891"/>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434800" y="1341284"/>
            <a:ext cx="4309110" cy="736099"/>
          </a:xfrm>
          <a:prstGeom prst="rect">
            <a:avLst/>
          </a:prstGeom>
        </p:spPr>
        <p:txBody>
          <a:bodyPr vert="horz" wrap="square" lIns="0" tIns="12700" rIns="0" bIns="0" rtlCol="0">
            <a:spAutoFit/>
          </a:bodyPr>
          <a:lstStyle/>
          <a:p>
            <a:pPr marL="12700">
              <a:spcBef>
                <a:spcPts val="100"/>
              </a:spcBef>
            </a:pPr>
            <a:r>
              <a:rPr dirty="0"/>
              <a:t>Crash</a:t>
            </a:r>
            <a:r>
              <a:rPr spc="-60" dirty="0"/>
              <a:t> </a:t>
            </a:r>
            <a:r>
              <a:rPr dirty="0"/>
              <a:t>course</a:t>
            </a:r>
            <a:r>
              <a:rPr spc="-60" dirty="0"/>
              <a:t> </a:t>
            </a:r>
            <a:r>
              <a:rPr spc="-10" dirty="0"/>
              <a:t>introduction</a:t>
            </a:r>
            <a:r>
              <a:rPr spc="-60" dirty="0"/>
              <a:t> </a:t>
            </a:r>
            <a:r>
              <a:rPr dirty="0"/>
              <a:t>to</a:t>
            </a:r>
            <a:r>
              <a:rPr spc="-60" dirty="0"/>
              <a:t> </a:t>
            </a:r>
            <a:r>
              <a:rPr spc="-50" dirty="0"/>
              <a:t>C</a:t>
            </a:r>
            <a:br>
              <a:rPr lang="en-US" spc="-50" dirty="0"/>
            </a:br>
            <a:r>
              <a:rPr lang="en-US" sz="2200" spc="-10" dirty="0"/>
              <a:t>Language</a:t>
            </a:r>
            <a:r>
              <a:rPr lang="en-US" sz="2200" spc="-50" dirty="0"/>
              <a:t> </a:t>
            </a:r>
            <a:r>
              <a:rPr lang="en-US" sz="2200" spc="-10" dirty="0"/>
              <a:t>Facilities:</a:t>
            </a:r>
            <a:r>
              <a:rPr lang="en-US" sz="2200" spc="-45" dirty="0"/>
              <a:t> </a:t>
            </a:r>
            <a:r>
              <a:rPr lang="en-US" sz="2200" spc="-10" dirty="0"/>
              <a:t>typedef</a:t>
            </a:r>
            <a:endParaRPr sz="2200" spc="-50" dirty="0"/>
          </a:p>
        </p:txBody>
      </p:sp>
      <p:sp>
        <p:nvSpPr>
          <p:cNvPr id="10" name="Google Shape;217;p33">
            <a:extLst>
              <a:ext uri="{FF2B5EF4-FFF2-40B4-BE49-F238E27FC236}">
                <a16:creationId xmlns:a16="http://schemas.microsoft.com/office/drawing/2014/main" id="{46CA2F46-1865-CA4F-1EA3-BDC3D70B5BE3}"/>
              </a:ext>
            </a:extLst>
          </p:cNvPr>
          <p:cNvSpPr txBox="1"/>
          <p:nvPr/>
        </p:nvSpPr>
        <p:spPr>
          <a:xfrm>
            <a:off x="333125" y="2153200"/>
            <a:ext cx="6309900" cy="4339619"/>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1800"/>
              </a:spcAft>
              <a:buNone/>
            </a:pPr>
            <a:r>
              <a:rPr lang="en-US" sz="2000" dirty="0">
                <a:solidFill>
                  <a:srgbClr val="A00C30"/>
                </a:solidFill>
                <a:highlight>
                  <a:srgbClr val="D9D9D9"/>
                </a:highlight>
              </a:rPr>
              <a:t>typedef</a:t>
            </a:r>
            <a:r>
              <a:rPr lang="en-US" sz="2000" dirty="0">
                <a:solidFill>
                  <a:srgbClr val="0F2044"/>
                </a:solidFill>
              </a:rPr>
              <a:t> declares an alias for a type. It is like giving a nickname to a data type.</a:t>
            </a:r>
            <a:endParaRPr sz="2000" dirty="0">
              <a:solidFill>
                <a:srgbClr val="0F2044"/>
              </a:solidFill>
            </a:endParaRPr>
          </a:p>
          <a:p>
            <a:pPr marL="0" lvl="0" indent="0" algn="l" rtl="0">
              <a:lnSpc>
                <a:spcPct val="150000"/>
              </a:lnSpc>
              <a:spcBef>
                <a:spcPts val="0"/>
              </a:spcBef>
              <a:spcAft>
                <a:spcPts val="1800"/>
              </a:spcAft>
              <a:buNone/>
            </a:pPr>
            <a:r>
              <a:rPr lang="en-US" sz="2000" dirty="0">
                <a:solidFill>
                  <a:srgbClr val="0F2044"/>
                </a:solidFill>
              </a:rPr>
              <a:t>It allows you to create a new name for an existing type or define a shorter name for a complex type. This can make your code more readable and easier to understand.</a:t>
            </a:r>
            <a:endParaRPr sz="2000" dirty="0">
              <a:solidFill>
                <a:srgbClr val="0F2044"/>
              </a:solidFill>
            </a:endParaRPr>
          </a:p>
          <a:p>
            <a:pPr marL="0" lvl="0" indent="0" algn="l" rtl="0">
              <a:lnSpc>
                <a:spcPct val="150000"/>
              </a:lnSpc>
              <a:spcBef>
                <a:spcPts val="0"/>
              </a:spcBef>
              <a:spcAft>
                <a:spcPts val="0"/>
              </a:spcAft>
              <a:buNone/>
            </a:pPr>
            <a:r>
              <a:rPr lang="en-US" sz="2000" dirty="0">
                <a:solidFill>
                  <a:srgbClr val="0F2044"/>
                </a:solidFill>
              </a:rPr>
              <a:t>Often used with structs to reduce the visual clutter of having to write ‘struct’ as part of the type.</a:t>
            </a:r>
            <a:endParaRPr sz="2000" dirty="0">
              <a:solidFill>
                <a:srgbClr val="0F2044"/>
              </a:solidFill>
            </a:endParaRPr>
          </a:p>
        </p:txBody>
      </p:sp>
      <p:pic>
        <p:nvPicPr>
          <p:cNvPr id="2" name="object 2" descr="Typedef Keyword Examples&#10;A code snippet showing three examples of typedef: first, defining a struct Point normally; second, using typedef struct to create a Rectangle alias; and third, creating a Temperature alias for the double type. The main function shows how these aliases simplify variable declarations."/>
          <p:cNvPicPr/>
          <p:nvPr/>
        </p:nvPicPr>
        <p:blipFill>
          <a:blip r:embed="rId3" cstate="print"/>
          <a:stretch>
            <a:fillRect/>
          </a:stretch>
        </p:blipFill>
        <p:spPr>
          <a:xfrm>
            <a:off x="7380799" y="937903"/>
            <a:ext cx="4661399" cy="5854717"/>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18A33C-F1B0-2524-99AF-981C6F4231C7}"/>
              </a:ext>
            </a:extLst>
          </p:cNvPr>
          <p:cNvSpPr>
            <a:spLocks noGrp="1"/>
          </p:cNvSpPr>
          <p:nvPr>
            <p:ph type="title"/>
          </p:nvPr>
        </p:nvSpPr>
        <p:spPr>
          <a:xfrm>
            <a:off x="410375" y="1304633"/>
            <a:ext cx="6487455" cy="716158"/>
          </a:xfrm>
        </p:spPr>
        <p:txBody>
          <a:bodyPr/>
          <a:lstStyle/>
          <a:p>
            <a:pPr marL="36830">
              <a:lnSpc>
                <a:spcPts val="2870"/>
              </a:lnSpc>
              <a:spcBef>
                <a:spcPts val="100"/>
              </a:spcBef>
            </a:pPr>
            <a:r>
              <a:rPr lang="en-US" dirty="0"/>
              <a:t>Crash</a:t>
            </a:r>
            <a:r>
              <a:rPr lang="en-US" spc="-60" dirty="0"/>
              <a:t> </a:t>
            </a:r>
            <a:r>
              <a:rPr lang="en-US" dirty="0"/>
              <a:t>course</a:t>
            </a:r>
            <a:r>
              <a:rPr lang="en-US" spc="-60" dirty="0"/>
              <a:t> </a:t>
            </a:r>
            <a:r>
              <a:rPr lang="en-US" spc="-10" dirty="0"/>
              <a:t>introduction</a:t>
            </a:r>
            <a:r>
              <a:rPr lang="en-US" spc="-60" dirty="0"/>
              <a:t> </a:t>
            </a:r>
            <a:r>
              <a:rPr lang="en-US" dirty="0"/>
              <a:t>to</a:t>
            </a:r>
            <a:r>
              <a:rPr lang="en-US" spc="-60" dirty="0"/>
              <a:t> </a:t>
            </a:r>
            <a:r>
              <a:rPr lang="en-US" spc="-50" dirty="0"/>
              <a:t>C</a:t>
            </a:r>
            <a:br>
              <a:rPr lang="en-US" spc="-50" dirty="0"/>
            </a:br>
            <a:r>
              <a:rPr lang="en-US" sz="2200" dirty="0" err="1"/>
              <a:t>C</a:t>
            </a:r>
            <a:r>
              <a:rPr lang="en-US" sz="2200" spc="-35" dirty="0"/>
              <a:t> </a:t>
            </a:r>
            <a:r>
              <a:rPr lang="en-US" sz="2200" dirty="0"/>
              <a:t>data</a:t>
            </a:r>
            <a:r>
              <a:rPr lang="en-US" sz="2200" spc="-35" dirty="0"/>
              <a:t> </a:t>
            </a:r>
            <a:r>
              <a:rPr lang="en-US" sz="2200" spc="-10" dirty="0"/>
              <a:t>types (1-3)</a:t>
            </a:r>
            <a:endParaRPr lang="en-US" dirty="0"/>
          </a:p>
        </p:txBody>
      </p:sp>
      <p:sp>
        <p:nvSpPr>
          <p:cNvPr id="5" name="Rectangle 2">
            <a:extLst>
              <a:ext uri="{FF2B5EF4-FFF2-40B4-BE49-F238E27FC236}">
                <a16:creationId xmlns:a16="http://schemas.microsoft.com/office/drawing/2014/main" id="{EEC6F5B3-DD77-2A30-453F-E203DAA36D97}"/>
              </a:ext>
            </a:extLst>
          </p:cNvPr>
          <p:cNvSpPr>
            <a:spLocks noGrp="1" noChangeArrowheads="1"/>
          </p:cNvSpPr>
          <p:nvPr>
            <p:ph type="body" idx="1"/>
          </p:nvPr>
        </p:nvSpPr>
        <p:spPr bwMode="auto">
          <a:xfrm>
            <a:off x="406150" y="2134286"/>
            <a:ext cx="11176250" cy="419031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marR="0" lvl="0" indent="-342900" algn="l" defTabSz="914400" rtl="0" eaLnBrk="0" fontAlgn="base" latinLnBrk="0" hangingPunct="0">
              <a:lnSpc>
                <a:spcPct val="150000"/>
              </a:lnSpc>
              <a:spcBef>
                <a:spcPct val="0"/>
              </a:spcBef>
              <a:spcAft>
                <a:spcPts val="1800"/>
              </a:spcAft>
              <a:buClrTx/>
              <a:buSzTx/>
              <a:buFont typeface="+mj-lt"/>
              <a:buAutoNum type="arabicPeriod"/>
              <a:tabLst/>
            </a:pPr>
            <a:r>
              <a:rPr kumimoji="0" lang="en-US" altLang="en-US" sz="2000" b="0" i="0" u="none" strike="noStrike" cap="none" normalizeH="0" baseline="0" dirty="0">
                <a:ln>
                  <a:noFill/>
                </a:ln>
                <a:solidFill>
                  <a:srgbClr val="A00C30"/>
                </a:solidFill>
                <a:effectLst/>
                <a:highlight>
                  <a:srgbClr val="C0C0C0"/>
                </a:highlight>
                <a:latin typeface="Arial Unicode MS"/>
              </a:rPr>
              <a:t>char</a:t>
            </a:r>
            <a:r>
              <a:rPr kumimoji="0" lang="en-US" altLang="en-US" sz="2000" b="0" i="0" u="none" strike="noStrike" cap="none" normalizeH="0" baseline="0" dirty="0">
                <a:ln>
                  <a:noFill/>
                </a:ln>
                <a:solidFill>
                  <a:srgbClr val="0F2044"/>
                </a:solidFill>
                <a:effectLst/>
              </a:rPr>
              <a:t> Represents exactly one byte of data. The number of bits in a byte might vary. </a:t>
            </a:r>
            <a:r>
              <a:rPr kumimoji="0" lang="en-US" altLang="en-US" sz="2000" b="0" i="0" u="none" strike="noStrike" cap="none" normalizeH="0" baseline="0" dirty="0">
                <a:ln>
                  <a:noFill/>
                </a:ln>
                <a:solidFill>
                  <a:srgbClr val="A00C30"/>
                </a:solidFill>
                <a:effectLst/>
                <a:highlight>
                  <a:srgbClr val="C0C0C0"/>
                </a:highlight>
                <a:latin typeface="Arial Unicode MS"/>
              </a:rPr>
              <a:t>unsigned char</a:t>
            </a:r>
            <a:r>
              <a:rPr kumimoji="0" lang="en-US" altLang="en-US" sz="2000" b="0" i="0" u="none" strike="noStrike" cap="none" normalizeH="0" baseline="0" dirty="0">
                <a:ln>
                  <a:noFill/>
                </a:ln>
                <a:solidFill>
                  <a:srgbClr val="0F2044"/>
                </a:solidFill>
                <a:effectLst/>
              </a:rPr>
              <a:t> and </a:t>
            </a:r>
            <a:r>
              <a:rPr kumimoji="0" lang="en-US" altLang="en-US" sz="2000" b="0" i="0" u="none" strike="noStrike" cap="none" normalizeH="0" baseline="0" dirty="0">
                <a:ln>
                  <a:noFill/>
                </a:ln>
                <a:solidFill>
                  <a:srgbClr val="A00C30"/>
                </a:solidFill>
                <a:effectLst/>
                <a:highlight>
                  <a:srgbClr val="C0C0C0"/>
                </a:highlight>
                <a:latin typeface="Arial Unicode MS"/>
              </a:rPr>
              <a:t>signed char</a:t>
            </a:r>
            <a:r>
              <a:rPr kumimoji="0" lang="en-US" altLang="en-US" sz="2000" b="0" i="0" u="none" strike="noStrike" cap="none" normalizeH="0" baseline="0" dirty="0">
                <a:ln>
                  <a:noFill/>
                </a:ln>
                <a:solidFill>
                  <a:srgbClr val="0F2044"/>
                </a:solidFill>
                <a:effectLst/>
              </a:rPr>
              <a:t> are always the same size, which is true for the </a:t>
            </a:r>
            <a:r>
              <a:rPr kumimoji="0" lang="en-US" altLang="en-US" sz="2000" b="0" i="0" u="none" strike="noStrike" cap="none" normalizeH="0" baseline="0" dirty="0">
                <a:ln>
                  <a:noFill/>
                </a:ln>
                <a:solidFill>
                  <a:srgbClr val="A00C30"/>
                </a:solidFill>
                <a:effectLst/>
                <a:highlight>
                  <a:srgbClr val="C0C0C0"/>
                </a:highlight>
                <a:latin typeface="Arial Unicode MS"/>
              </a:rPr>
              <a:t>unsigned</a:t>
            </a:r>
            <a:r>
              <a:rPr kumimoji="0" lang="en-US" altLang="en-US" sz="2000" b="0" i="0" u="none" strike="noStrike" cap="none" normalizeH="0" baseline="0" dirty="0">
                <a:ln>
                  <a:noFill/>
                </a:ln>
                <a:solidFill>
                  <a:srgbClr val="0F2044"/>
                </a:solidFill>
                <a:effectLst/>
              </a:rPr>
              <a:t> and </a:t>
            </a:r>
            <a:r>
              <a:rPr kumimoji="0" lang="en-US" altLang="en-US" sz="2000" b="0" i="0" u="none" strike="noStrike" cap="none" normalizeH="0" baseline="0" dirty="0">
                <a:ln>
                  <a:noFill/>
                </a:ln>
                <a:solidFill>
                  <a:srgbClr val="A00C30"/>
                </a:solidFill>
                <a:effectLst/>
                <a:highlight>
                  <a:srgbClr val="C0C0C0"/>
                </a:highlight>
                <a:latin typeface="Arial Unicode MS"/>
              </a:rPr>
              <a:t>signed</a:t>
            </a:r>
            <a:r>
              <a:rPr kumimoji="0" lang="en-US" altLang="en-US" sz="2000" b="0" i="0" u="none" strike="noStrike" cap="none" normalizeH="0" baseline="0" dirty="0">
                <a:ln>
                  <a:noFill/>
                </a:ln>
                <a:solidFill>
                  <a:srgbClr val="0F2044"/>
                </a:solidFill>
                <a:effectLst/>
              </a:rPr>
              <a:t> versions of all data types. This must be aligned on a boundary (meaning you cannot use bits in between two addresses). The rest of the types will assume 8 bits in a byte.</a:t>
            </a:r>
            <a:endParaRPr kumimoji="0" lang="en-US" altLang="en-US" sz="2000" b="0" i="0" u="none" strike="noStrike" cap="none" normalizeH="0" baseline="0" dirty="0">
              <a:ln>
                <a:noFill/>
              </a:ln>
              <a:solidFill>
                <a:srgbClr val="0F2044"/>
              </a:solidFill>
              <a:effectLst/>
              <a:latin typeface="Arial" panose="020B0604020202020204" pitchFamily="34" charset="0"/>
            </a:endParaRPr>
          </a:p>
          <a:p>
            <a:pPr marL="342900" marR="0" lvl="0" indent="-342900" algn="l" defTabSz="914400" rtl="0" eaLnBrk="0" fontAlgn="base" latinLnBrk="0" hangingPunct="0">
              <a:lnSpc>
                <a:spcPct val="150000"/>
              </a:lnSpc>
              <a:spcBef>
                <a:spcPct val="0"/>
              </a:spcBef>
              <a:spcAft>
                <a:spcPts val="1800"/>
              </a:spcAft>
              <a:buClrTx/>
              <a:buSzTx/>
              <a:buFont typeface="+mj-lt"/>
              <a:buAutoNum type="arabicPeriod"/>
              <a:tabLst/>
            </a:pPr>
            <a:r>
              <a:rPr kumimoji="0" lang="en-US" altLang="en-US" sz="2000" b="0" i="0" u="none" strike="noStrike" cap="none" normalizeH="0" baseline="0" dirty="0">
                <a:ln>
                  <a:noFill/>
                </a:ln>
                <a:solidFill>
                  <a:srgbClr val="A00C30"/>
                </a:solidFill>
                <a:effectLst/>
                <a:highlight>
                  <a:srgbClr val="C0C0C0"/>
                </a:highlight>
                <a:latin typeface="Arial Unicode MS"/>
              </a:rPr>
              <a:t>short (short int)</a:t>
            </a:r>
            <a:r>
              <a:rPr kumimoji="0" lang="en-US" altLang="en-US" sz="2000" b="0" i="0" u="none" strike="noStrike" cap="none" normalizeH="0" baseline="0" dirty="0">
                <a:ln>
                  <a:noFill/>
                </a:ln>
                <a:solidFill>
                  <a:srgbClr val="0F2044"/>
                </a:solidFill>
                <a:effectLst/>
              </a:rPr>
              <a:t> must be at least two bytes. This is aligned on a two-byte boundary, meaning that the address must be divisible by two.</a:t>
            </a:r>
            <a:endParaRPr kumimoji="0" lang="en-US" altLang="en-US" sz="2000" b="0" i="0" u="none" strike="noStrike" cap="none" normalizeH="0" baseline="0" dirty="0">
              <a:ln>
                <a:noFill/>
              </a:ln>
              <a:solidFill>
                <a:srgbClr val="0F2044"/>
              </a:solidFill>
              <a:effectLst/>
              <a:latin typeface="Arial" panose="020B0604020202020204" pitchFamily="34" charset="0"/>
            </a:endParaRPr>
          </a:p>
          <a:p>
            <a:pPr marL="342900" marR="0" lvl="0" indent="-342900" algn="l" defTabSz="914400" rtl="0" eaLnBrk="0" fontAlgn="base" latinLnBrk="0" hangingPunct="0">
              <a:lnSpc>
                <a:spcPct val="150000"/>
              </a:lnSpc>
              <a:spcBef>
                <a:spcPct val="0"/>
              </a:spcBef>
              <a:spcAft>
                <a:spcPct val="0"/>
              </a:spcAft>
              <a:buClrTx/>
              <a:buSzTx/>
              <a:buFont typeface="+mj-lt"/>
              <a:buAutoNum type="arabicPeriod"/>
              <a:tabLst/>
            </a:pPr>
            <a:r>
              <a:rPr kumimoji="0" lang="en-US" altLang="en-US" sz="2000" b="0" i="0" u="none" strike="noStrike" cap="none" normalizeH="0" baseline="0" dirty="0">
                <a:ln>
                  <a:noFill/>
                </a:ln>
                <a:solidFill>
                  <a:srgbClr val="A00C30"/>
                </a:solidFill>
                <a:effectLst/>
                <a:highlight>
                  <a:srgbClr val="C0C0C0"/>
                </a:highlight>
                <a:latin typeface="Arial Unicode MS"/>
              </a:rPr>
              <a:t>int</a:t>
            </a:r>
            <a:r>
              <a:rPr kumimoji="0" lang="en-US" altLang="en-US" sz="2000" b="0" i="0" u="none" strike="noStrike" cap="none" normalizeH="0" baseline="0" dirty="0">
                <a:ln>
                  <a:noFill/>
                </a:ln>
                <a:solidFill>
                  <a:srgbClr val="0F2044"/>
                </a:solidFill>
                <a:effectLst/>
              </a:rPr>
              <a:t> must be at least two bytes. Again, aligned to a two-byte boundary ("ISO C Standard" </a:t>
            </a:r>
            <a:br>
              <a:rPr kumimoji="0" lang="en-US" altLang="en-US" sz="2000" b="0" i="0" u="none" strike="noStrike" cap="none" normalizeH="0" baseline="0" dirty="0">
                <a:ln>
                  <a:noFill/>
                </a:ln>
                <a:solidFill>
                  <a:srgbClr val="0F2044"/>
                </a:solidFill>
                <a:effectLst/>
              </a:rPr>
            </a:br>
            <a:r>
              <a:rPr kumimoji="0" lang="en-US" altLang="en-US" sz="2000" b="0" i="0" u="none" strike="noStrike" cap="none" normalizeH="0" baseline="0" dirty="0">
                <a:ln>
                  <a:noFill/>
                </a:ln>
                <a:solidFill>
                  <a:srgbClr val="A00C30"/>
                </a:solidFill>
                <a:effectLst/>
              </a:rPr>
              <a:t>#ref-ISON1124 P. 34</a:t>
            </a:r>
            <a:r>
              <a:rPr kumimoji="0" lang="en-US" altLang="en-US" sz="2000" b="0" i="0" u="none" strike="noStrike" cap="none" normalizeH="0" baseline="0" dirty="0">
                <a:ln>
                  <a:noFill/>
                </a:ln>
                <a:solidFill>
                  <a:srgbClr val="0F2044"/>
                </a:solidFill>
                <a:effectLst/>
              </a:rPr>
              <a:t>). On most machines this will be 4 bytes.</a:t>
            </a:r>
            <a:endParaRPr kumimoji="0" lang="en-US" altLang="en-US" sz="2000" b="0" i="0" u="none" strike="noStrike" cap="none" normalizeH="0" baseline="0" dirty="0">
              <a:ln>
                <a:noFill/>
              </a:ln>
              <a:solidFill>
                <a:srgbClr val="0F2044"/>
              </a:solidFill>
              <a:effectLst/>
              <a:latin typeface="Arial" panose="020B0604020202020204" pitchFamily="34" charset="0"/>
            </a:endParaRPr>
          </a:p>
        </p:txBody>
      </p:sp>
    </p:spTree>
    <p:extLst>
      <p:ext uri="{BB962C8B-B14F-4D97-AF65-F5344CB8AC3E}">
        <p14:creationId xmlns:p14="http://schemas.microsoft.com/office/powerpoint/2010/main" val="33083197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7287F7-1612-538E-00E5-7004B31617B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7AE06A5-B8C6-8C68-17C7-1F1E9B5B1B20}"/>
              </a:ext>
            </a:extLst>
          </p:cNvPr>
          <p:cNvSpPr>
            <a:spLocks noGrp="1"/>
          </p:cNvSpPr>
          <p:nvPr>
            <p:ph type="title"/>
          </p:nvPr>
        </p:nvSpPr>
        <p:spPr>
          <a:xfrm>
            <a:off x="410375" y="1304633"/>
            <a:ext cx="6487455" cy="716158"/>
          </a:xfrm>
        </p:spPr>
        <p:txBody>
          <a:bodyPr/>
          <a:lstStyle/>
          <a:p>
            <a:pPr marL="36830">
              <a:lnSpc>
                <a:spcPts val="2870"/>
              </a:lnSpc>
              <a:spcBef>
                <a:spcPts val="100"/>
              </a:spcBef>
            </a:pPr>
            <a:r>
              <a:rPr lang="en-US" dirty="0"/>
              <a:t>Crash</a:t>
            </a:r>
            <a:r>
              <a:rPr lang="en-US" spc="-60" dirty="0"/>
              <a:t> </a:t>
            </a:r>
            <a:r>
              <a:rPr lang="en-US" dirty="0"/>
              <a:t>course</a:t>
            </a:r>
            <a:r>
              <a:rPr lang="en-US" spc="-60" dirty="0"/>
              <a:t> </a:t>
            </a:r>
            <a:r>
              <a:rPr lang="en-US" spc="-10" dirty="0"/>
              <a:t>introduction</a:t>
            </a:r>
            <a:r>
              <a:rPr lang="en-US" spc="-60" dirty="0"/>
              <a:t> </a:t>
            </a:r>
            <a:r>
              <a:rPr lang="en-US" dirty="0"/>
              <a:t>to</a:t>
            </a:r>
            <a:r>
              <a:rPr lang="en-US" spc="-60" dirty="0"/>
              <a:t> </a:t>
            </a:r>
            <a:r>
              <a:rPr lang="en-US" spc="-50" dirty="0"/>
              <a:t>C</a:t>
            </a:r>
            <a:br>
              <a:rPr lang="en-US" spc="-50" dirty="0"/>
            </a:br>
            <a:r>
              <a:rPr lang="en-US" sz="2200" dirty="0" err="1"/>
              <a:t>C</a:t>
            </a:r>
            <a:r>
              <a:rPr lang="en-US" sz="2200" spc="-35" dirty="0"/>
              <a:t> </a:t>
            </a:r>
            <a:r>
              <a:rPr lang="en-US" sz="2200" dirty="0"/>
              <a:t>data</a:t>
            </a:r>
            <a:r>
              <a:rPr lang="en-US" sz="2200" spc="-35" dirty="0"/>
              <a:t> </a:t>
            </a:r>
            <a:r>
              <a:rPr lang="en-US" sz="2200" spc="-10" dirty="0"/>
              <a:t>types (4-7)</a:t>
            </a:r>
            <a:endParaRPr lang="en-US" dirty="0"/>
          </a:p>
        </p:txBody>
      </p:sp>
      <p:sp>
        <p:nvSpPr>
          <p:cNvPr id="5" name="Rectangle 2">
            <a:extLst>
              <a:ext uri="{FF2B5EF4-FFF2-40B4-BE49-F238E27FC236}">
                <a16:creationId xmlns:a16="http://schemas.microsoft.com/office/drawing/2014/main" id="{7072BCCE-4465-966D-CC93-B3AC03023547}"/>
              </a:ext>
            </a:extLst>
          </p:cNvPr>
          <p:cNvSpPr>
            <a:spLocks noGrp="1" noChangeArrowheads="1"/>
          </p:cNvSpPr>
          <p:nvPr>
            <p:ph type="body" idx="1"/>
          </p:nvPr>
        </p:nvSpPr>
        <p:spPr bwMode="auto">
          <a:xfrm>
            <a:off x="406150" y="2132053"/>
            <a:ext cx="11176250" cy="4421147"/>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marR="0" lvl="0" indent="-342900" algn="l" defTabSz="914400" rtl="0" eaLnBrk="0" fontAlgn="base" latinLnBrk="0" hangingPunct="0">
              <a:lnSpc>
                <a:spcPct val="150000"/>
              </a:lnSpc>
              <a:spcBef>
                <a:spcPct val="0"/>
              </a:spcBef>
              <a:spcAft>
                <a:spcPts val="1800"/>
              </a:spcAft>
              <a:buClrTx/>
              <a:buSzTx/>
              <a:buFont typeface="+mj-lt"/>
              <a:buAutoNum type="arabicPeriod" startAt="4"/>
              <a:tabLst/>
            </a:pPr>
            <a:r>
              <a:rPr kumimoji="0" lang="en-US" altLang="en-US" sz="2000" b="0" i="0" u="none" strike="noStrike" cap="none" normalizeH="0" baseline="0" dirty="0">
                <a:ln>
                  <a:noFill/>
                </a:ln>
                <a:solidFill>
                  <a:srgbClr val="A00C30"/>
                </a:solidFill>
                <a:effectLst/>
                <a:highlight>
                  <a:srgbClr val="C0C0C0"/>
                </a:highlight>
                <a:latin typeface="Arial Unicode MS"/>
              </a:rPr>
              <a:t>long (long int)</a:t>
            </a:r>
            <a:r>
              <a:rPr kumimoji="0" lang="en-US" altLang="en-US" sz="2000" b="0" i="0" u="none" strike="noStrike" cap="none" normalizeH="0" baseline="0" dirty="0">
                <a:ln>
                  <a:noFill/>
                </a:ln>
                <a:solidFill>
                  <a:schemeClr val="tx1"/>
                </a:solidFill>
                <a:effectLst/>
              </a:rPr>
              <a:t> must be at least four bytes, which are aligned to a four-byte boundary. On some machines this can be 8 bytes.</a:t>
            </a:r>
            <a:endParaRPr kumimoji="0" lang="en-US" altLang="en-US" sz="2000" b="0" i="0" u="none" strike="noStrike" cap="none" normalizeH="0" baseline="0" dirty="0">
              <a:ln>
                <a:noFill/>
              </a:ln>
              <a:solidFill>
                <a:schemeClr val="tx1"/>
              </a:solidFill>
              <a:effectLst/>
              <a:latin typeface="Arial" panose="020B0604020202020204" pitchFamily="34" charset="0"/>
            </a:endParaRPr>
          </a:p>
          <a:p>
            <a:pPr marL="342900" marR="0" lvl="0" indent="-342900" algn="l" defTabSz="914400" rtl="0" eaLnBrk="0" fontAlgn="base" latinLnBrk="0" hangingPunct="0">
              <a:lnSpc>
                <a:spcPct val="150000"/>
              </a:lnSpc>
              <a:spcBef>
                <a:spcPct val="0"/>
              </a:spcBef>
              <a:spcAft>
                <a:spcPts val="1800"/>
              </a:spcAft>
              <a:buClrTx/>
              <a:buSzTx/>
              <a:buFont typeface="+mj-lt"/>
              <a:buAutoNum type="arabicPeriod" startAt="4"/>
              <a:tabLst/>
            </a:pPr>
            <a:r>
              <a:rPr kumimoji="0" lang="en-US" altLang="en-US" sz="2000" b="0" i="0" u="none" strike="noStrike" cap="none" normalizeH="0" baseline="0" dirty="0">
                <a:ln>
                  <a:noFill/>
                </a:ln>
                <a:solidFill>
                  <a:srgbClr val="A00C30"/>
                </a:solidFill>
                <a:effectLst/>
                <a:highlight>
                  <a:srgbClr val="C0C0C0"/>
                </a:highlight>
                <a:latin typeface="Arial Unicode MS"/>
              </a:rPr>
              <a:t>long </a:t>
            </a:r>
            <a:r>
              <a:rPr kumimoji="0" lang="en-US" altLang="en-US" sz="2000" b="0" i="0" u="none" strike="noStrike" cap="none" normalizeH="0" baseline="0" dirty="0" err="1">
                <a:ln>
                  <a:noFill/>
                </a:ln>
                <a:solidFill>
                  <a:srgbClr val="A00C30"/>
                </a:solidFill>
                <a:effectLst/>
                <a:highlight>
                  <a:srgbClr val="C0C0C0"/>
                </a:highlight>
                <a:latin typeface="Arial Unicode MS"/>
              </a:rPr>
              <a:t>long</a:t>
            </a:r>
            <a:r>
              <a:rPr kumimoji="0" lang="en-US" altLang="en-US" sz="2000" b="0" i="0" u="none" strike="noStrike" cap="none" normalizeH="0" baseline="0" dirty="0">
                <a:ln>
                  <a:noFill/>
                </a:ln>
                <a:solidFill>
                  <a:schemeClr val="tx1"/>
                </a:solidFill>
                <a:effectLst/>
              </a:rPr>
              <a:t> must be at least eight bytes, aligned to an eight-byte boundary.</a:t>
            </a:r>
            <a:endParaRPr kumimoji="0" lang="en-US" altLang="en-US" sz="2000" b="0" i="0" u="none" strike="noStrike" cap="none" normalizeH="0" baseline="0" dirty="0">
              <a:ln>
                <a:noFill/>
              </a:ln>
              <a:solidFill>
                <a:schemeClr val="tx1"/>
              </a:solidFill>
              <a:effectLst/>
              <a:latin typeface="Arial" panose="020B0604020202020204" pitchFamily="34" charset="0"/>
            </a:endParaRPr>
          </a:p>
          <a:p>
            <a:pPr marL="342900" marR="0" lvl="0" indent="-342900" algn="l" defTabSz="914400" rtl="0" eaLnBrk="0" fontAlgn="base" latinLnBrk="0" hangingPunct="0">
              <a:lnSpc>
                <a:spcPct val="150000"/>
              </a:lnSpc>
              <a:spcBef>
                <a:spcPct val="0"/>
              </a:spcBef>
              <a:spcAft>
                <a:spcPts val="1800"/>
              </a:spcAft>
              <a:buClrTx/>
              <a:buSzTx/>
              <a:buFont typeface="+mj-lt"/>
              <a:buAutoNum type="arabicPeriod" startAt="4"/>
              <a:tabLst/>
            </a:pPr>
            <a:r>
              <a:rPr kumimoji="0" lang="en-US" altLang="en-US" sz="2000" b="0" i="0" u="none" strike="noStrike" cap="none" normalizeH="0" baseline="0" dirty="0">
                <a:ln>
                  <a:noFill/>
                </a:ln>
                <a:solidFill>
                  <a:srgbClr val="A00C30"/>
                </a:solidFill>
                <a:effectLst/>
                <a:highlight>
                  <a:srgbClr val="C0C0C0"/>
                </a:highlight>
                <a:latin typeface="Arial Unicode MS"/>
              </a:rPr>
              <a:t>float</a:t>
            </a:r>
            <a:r>
              <a:rPr kumimoji="0" lang="en-US" altLang="en-US" sz="2000" b="0" i="0" u="none" strike="noStrike" cap="none" normalizeH="0" baseline="0" dirty="0">
                <a:ln>
                  <a:noFill/>
                </a:ln>
                <a:solidFill>
                  <a:schemeClr val="tx1"/>
                </a:solidFill>
                <a:effectLst/>
              </a:rPr>
              <a:t> </a:t>
            </a:r>
            <a:r>
              <a:rPr kumimoji="0" lang="en-US" altLang="en-US" sz="2000" b="0" i="0" u="none" strike="noStrike" cap="none" normalizeH="0" baseline="0" dirty="0">
                <a:ln>
                  <a:noFill/>
                </a:ln>
                <a:solidFill>
                  <a:schemeClr val="tx1"/>
                </a:solidFill>
                <a:effectLst/>
                <a:latin typeface="Arial" panose="020B0604020202020204" pitchFamily="34" charset="0"/>
              </a:rPr>
              <a:t>represents an IEEE-754 single precision floating point number tightly specified by IEEE ("IEEE Standard for Floating-Point Arithmetic" </a:t>
            </a:r>
            <a:r>
              <a:rPr kumimoji="0" lang="en-US" altLang="en-US" sz="2000" b="0" i="0" u="none" strike="noStrike" cap="none" normalizeH="0" baseline="0" dirty="0">
                <a:ln>
                  <a:noFill/>
                </a:ln>
                <a:solidFill>
                  <a:srgbClr val="A00C30"/>
                </a:solidFill>
                <a:effectLst/>
                <a:latin typeface="Arial" panose="020B0604020202020204" pitchFamily="34" charset="0"/>
              </a:rPr>
              <a:t>#ref-4610935</a:t>
            </a:r>
            <a:r>
              <a:rPr kumimoji="0" lang="en-US" altLang="en-US" sz="2000" b="0" i="0" u="none" strike="noStrike" cap="none" normalizeH="0" baseline="0" dirty="0">
                <a:ln>
                  <a:noFill/>
                </a:ln>
                <a:solidFill>
                  <a:schemeClr val="tx1"/>
                </a:solidFill>
                <a:effectLst/>
                <a:latin typeface="Arial" panose="020B0604020202020204" pitchFamily="34" charset="0"/>
              </a:rPr>
              <a:t>). This will be four bytes aligned to a four-byte boundary on most machines.</a:t>
            </a:r>
          </a:p>
          <a:p>
            <a:pPr marL="342900" marR="0" lvl="0" indent="-342900" algn="l" defTabSz="914400" rtl="0" eaLnBrk="0" fontAlgn="base" latinLnBrk="0" hangingPunct="0">
              <a:lnSpc>
                <a:spcPct val="150000"/>
              </a:lnSpc>
              <a:spcBef>
                <a:spcPct val="0"/>
              </a:spcBef>
              <a:spcAft>
                <a:spcPct val="0"/>
              </a:spcAft>
              <a:buClrTx/>
              <a:buSzTx/>
              <a:buFont typeface="+mj-lt"/>
              <a:buAutoNum type="arabicPeriod" startAt="4"/>
              <a:tabLst/>
            </a:pPr>
            <a:r>
              <a:rPr kumimoji="0" lang="en-US" altLang="en-US" sz="2000" b="0" i="0" u="none" strike="noStrike" cap="none" normalizeH="0" baseline="0" dirty="0">
                <a:ln>
                  <a:noFill/>
                </a:ln>
                <a:solidFill>
                  <a:srgbClr val="A00C30"/>
                </a:solidFill>
                <a:effectLst/>
                <a:highlight>
                  <a:srgbClr val="C0C0C0"/>
                </a:highlight>
                <a:latin typeface="Arial Unicode MS"/>
              </a:rPr>
              <a:t>double</a:t>
            </a:r>
            <a:r>
              <a:rPr kumimoji="0" lang="en-US" altLang="en-US" sz="2000" b="0" i="0" u="none" strike="noStrike" cap="none" normalizeH="0" baseline="0" dirty="0">
                <a:ln>
                  <a:noFill/>
                </a:ln>
                <a:solidFill>
                  <a:schemeClr val="tx1"/>
                </a:solidFill>
                <a:effectLst/>
              </a:rPr>
              <a:t> represents an IEEE-754 double precision floating point number specified by the same standard, which is aligned to the nearest eight-byte boundary.</a:t>
            </a: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3463490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D32CB2-72F9-B0B7-3546-FC6FA87FE19D}"/>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D588DA83-270D-B13A-EB27-AE693A62E3F7}"/>
              </a:ext>
            </a:extLst>
          </p:cNvPr>
          <p:cNvSpPr txBox="1">
            <a:spLocks noGrp="1"/>
          </p:cNvSpPr>
          <p:nvPr>
            <p:ph type="title"/>
          </p:nvPr>
        </p:nvSpPr>
        <p:spPr>
          <a:xfrm>
            <a:off x="410375" y="1304633"/>
            <a:ext cx="6487455" cy="705321"/>
          </a:xfrm>
          <a:prstGeom prst="rect">
            <a:avLst/>
          </a:prstGeom>
        </p:spPr>
        <p:txBody>
          <a:bodyPr vert="horz" wrap="square" lIns="0" tIns="12700" rIns="0" bIns="0" rtlCol="0">
            <a:spAutoFit/>
          </a:bodyPr>
          <a:lstStyle/>
          <a:p>
            <a:pPr marL="36830">
              <a:lnSpc>
                <a:spcPts val="2870"/>
              </a:lnSpc>
              <a:spcBef>
                <a:spcPts val="100"/>
              </a:spcBef>
            </a:pPr>
            <a:r>
              <a:rPr dirty="0"/>
              <a:t>Crash</a:t>
            </a:r>
            <a:r>
              <a:rPr spc="-60" dirty="0"/>
              <a:t> </a:t>
            </a:r>
            <a:r>
              <a:rPr dirty="0"/>
              <a:t>course</a:t>
            </a:r>
            <a:r>
              <a:rPr spc="-60" dirty="0"/>
              <a:t> </a:t>
            </a:r>
            <a:r>
              <a:rPr spc="-10" dirty="0"/>
              <a:t>introduction</a:t>
            </a:r>
            <a:r>
              <a:rPr spc="-60" dirty="0"/>
              <a:t> </a:t>
            </a:r>
            <a:r>
              <a:rPr dirty="0"/>
              <a:t>to</a:t>
            </a:r>
            <a:r>
              <a:rPr spc="-60" dirty="0"/>
              <a:t> </a:t>
            </a:r>
            <a:r>
              <a:rPr spc="-50" dirty="0"/>
              <a:t>C</a:t>
            </a:r>
          </a:p>
          <a:p>
            <a:pPr marL="36830">
              <a:lnSpc>
                <a:spcPts val="2510"/>
              </a:lnSpc>
            </a:pPr>
            <a:r>
              <a:rPr sz="2200" dirty="0"/>
              <a:t>C</a:t>
            </a:r>
            <a:r>
              <a:rPr sz="2200" spc="-35" dirty="0"/>
              <a:t> </a:t>
            </a:r>
            <a:r>
              <a:rPr sz="2200" dirty="0"/>
              <a:t>data</a:t>
            </a:r>
            <a:r>
              <a:rPr sz="2200" spc="-35" dirty="0"/>
              <a:t> </a:t>
            </a:r>
            <a:r>
              <a:rPr sz="2200" spc="-10" dirty="0"/>
              <a:t>types</a:t>
            </a:r>
            <a:r>
              <a:rPr lang="en-US" sz="2200" spc="-10" dirty="0"/>
              <a:t> (cont.)</a:t>
            </a:r>
            <a:endParaRPr sz="2200" dirty="0"/>
          </a:p>
        </p:txBody>
      </p:sp>
      <p:sp>
        <p:nvSpPr>
          <p:cNvPr id="7" name="object 7">
            <a:extLst>
              <a:ext uri="{FF2B5EF4-FFF2-40B4-BE49-F238E27FC236}">
                <a16:creationId xmlns:a16="http://schemas.microsoft.com/office/drawing/2014/main" id="{259C66E0-46E7-D8FA-F7A8-1C8FA918C7EC}"/>
              </a:ext>
            </a:extLst>
          </p:cNvPr>
          <p:cNvSpPr txBox="1"/>
          <p:nvPr/>
        </p:nvSpPr>
        <p:spPr>
          <a:xfrm>
            <a:off x="410375" y="2255987"/>
            <a:ext cx="6371425" cy="3687613"/>
          </a:xfrm>
          <a:prstGeom prst="rect">
            <a:avLst/>
          </a:prstGeom>
        </p:spPr>
        <p:txBody>
          <a:bodyPr vert="horz" wrap="square" lIns="0" tIns="12700" rIns="0" bIns="0" rtlCol="0">
            <a:spAutoFit/>
          </a:bodyPr>
          <a:lstStyle/>
          <a:p>
            <a:pPr marL="348615" marR="5080" indent="-336550">
              <a:lnSpc>
                <a:spcPct val="200000"/>
              </a:lnSpc>
              <a:spcBef>
                <a:spcPts val="100"/>
              </a:spcBef>
              <a:buChar char="●"/>
              <a:tabLst>
                <a:tab pos="348615" algn="l"/>
              </a:tabLst>
            </a:pPr>
            <a:r>
              <a:rPr sz="2000" dirty="0">
                <a:latin typeface="Arial MT"/>
                <a:cs typeface="Arial MT"/>
              </a:rPr>
              <a:t>Integer</a:t>
            </a:r>
            <a:r>
              <a:rPr sz="2000" spc="-5" dirty="0">
                <a:latin typeface="Arial MT"/>
                <a:cs typeface="Arial MT"/>
              </a:rPr>
              <a:t> </a:t>
            </a:r>
            <a:r>
              <a:rPr sz="2000" spc="-10" dirty="0">
                <a:latin typeface="Arial MT"/>
                <a:cs typeface="Arial MT"/>
              </a:rPr>
              <a:t>types </a:t>
            </a:r>
            <a:r>
              <a:rPr sz="2000" dirty="0">
                <a:latin typeface="Arial MT"/>
                <a:cs typeface="Arial MT"/>
              </a:rPr>
              <a:t>include</a:t>
            </a:r>
            <a:r>
              <a:rPr sz="2000" spc="-25" dirty="0">
                <a:latin typeface="Arial MT"/>
                <a:cs typeface="Arial MT"/>
              </a:rPr>
              <a:t> </a:t>
            </a:r>
            <a:r>
              <a:rPr sz="2000" b="1" dirty="0">
                <a:latin typeface="Arial"/>
                <a:cs typeface="Arial"/>
              </a:rPr>
              <a:t>int</a:t>
            </a:r>
            <a:r>
              <a:rPr sz="2000" dirty="0">
                <a:latin typeface="Arial MT"/>
                <a:cs typeface="Arial MT"/>
              </a:rPr>
              <a:t>,</a:t>
            </a:r>
            <a:r>
              <a:rPr sz="2000" spc="-20" dirty="0">
                <a:latin typeface="Arial MT"/>
                <a:cs typeface="Arial MT"/>
              </a:rPr>
              <a:t> </a:t>
            </a:r>
            <a:r>
              <a:rPr sz="2000" b="1" spc="-10" dirty="0">
                <a:latin typeface="Arial"/>
                <a:cs typeface="Arial"/>
              </a:rPr>
              <a:t>short</a:t>
            </a:r>
            <a:r>
              <a:rPr sz="2000" spc="-10" dirty="0">
                <a:latin typeface="Arial MT"/>
                <a:cs typeface="Arial MT"/>
              </a:rPr>
              <a:t>, </a:t>
            </a:r>
            <a:r>
              <a:rPr sz="2000" dirty="0">
                <a:latin typeface="Arial MT"/>
                <a:cs typeface="Arial MT"/>
              </a:rPr>
              <a:t>and</a:t>
            </a:r>
            <a:r>
              <a:rPr sz="2000" spc="-25" dirty="0">
                <a:latin typeface="Arial MT"/>
                <a:cs typeface="Arial MT"/>
              </a:rPr>
              <a:t> </a:t>
            </a:r>
            <a:r>
              <a:rPr sz="2000" b="1" spc="-10" dirty="0">
                <a:latin typeface="Arial"/>
                <a:cs typeface="Arial"/>
              </a:rPr>
              <a:t>long</a:t>
            </a:r>
            <a:r>
              <a:rPr sz="2000" spc="-10" dirty="0">
                <a:latin typeface="Arial MT"/>
                <a:cs typeface="Arial MT"/>
              </a:rPr>
              <a:t>.</a:t>
            </a:r>
            <a:endParaRPr sz="2000" dirty="0">
              <a:latin typeface="Arial MT"/>
              <a:cs typeface="Arial MT"/>
            </a:endParaRPr>
          </a:p>
          <a:p>
            <a:pPr marL="348615" marR="24765" indent="-336550">
              <a:lnSpc>
                <a:spcPct val="200000"/>
              </a:lnSpc>
              <a:buChar char="●"/>
              <a:tabLst>
                <a:tab pos="348615" algn="l"/>
              </a:tabLst>
            </a:pPr>
            <a:r>
              <a:rPr sz="2000" spc="-10" dirty="0">
                <a:latin typeface="Arial MT"/>
                <a:cs typeface="Arial MT"/>
              </a:rPr>
              <a:t>Floating-point </a:t>
            </a:r>
            <a:r>
              <a:rPr sz="2000" dirty="0">
                <a:latin typeface="Arial MT"/>
                <a:cs typeface="Arial MT"/>
              </a:rPr>
              <a:t>types</a:t>
            </a:r>
            <a:r>
              <a:rPr sz="2000" spc="-5" dirty="0">
                <a:latin typeface="Arial MT"/>
                <a:cs typeface="Arial MT"/>
              </a:rPr>
              <a:t> </a:t>
            </a:r>
            <a:r>
              <a:rPr sz="2000" spc="-10" dirty="0">
                <a:latin typeface="Arial MT"/>
                <a:cs typeface="Arial MT"/>
              </a:rPr>
              <a:t>include </a:t>
            </a:r>
            <a:r>
              <a:rPr sz="2000" b="1" dirty="0">
                <a:latin typeface="Arial"/>
                <a:cs typeface="Arial"/>
              </a:rPr>
              <a:t>float</a:t>
            </a:r>
            <a:r>
              <a:rPr sz="2000" b="1" spc="-10" dirty="0">
                <a:latin typeface="Arial"/>
                <a:cs typeface="Arial"/>
              </a:rPr>
              <a:t> </a:t>
            </a:r>
            <a:r>
              <a:rPr sz="2000" dirty="0">
                <a:latin typeface="Arial MT"/>
                <a:cs typeface="Arial MT"/>
              </a:rPr>
              <a:t>and</a:t>
            </a:r>
            <a:r>
              <a:rPr sz="2000" spc="-10" dirty="0">
                <a:latin typeface="Arial MT"/>
                <a:cs typeface="Arial MT"/>
              </a:rPr>
              <a:t> </a:t>
            </a:r>
            <a:r>
              <a:rPr sz="2000" b="1" spc="-10" dirty="0">
                <a:latin typeface="Arial"/>
                <a:cs typeface="Arial"/>
              </a:rPr>
              <a:t>double</a:t>
            </a:r>
            <a:r>
              <a:rPr sz="2000" spc="-10" dirty="0">
                <a:latin typeface="Arial MT"/>
                <a:cs typeface="Arial MT"/>
              </a:rPr>
              <a:t>.</a:t>
            </a:r>
            <a:endParaRPr sz="2000" dirty="0">
              <a:latin typeface="Arial MT"/>
              <a:cs typeface="Arial MT"/>
            </a:endParaRPr>
          </a:p>
          <a:p>
            <a:pPr marL="347980" indent="-335280">
              <a:lnSpc>
                <a:spcPct val="200000"/>
              </a:lnSpc>
              <a:spcBef>
                <a:spcPts val="250"/>
              </a:spcBef>
              <a:buChar char="●"/>
              <a:tabLst>
                <a:tab pos="347980" algn="l"/>
              </a:tabLst>
            </a:pPr>
            <a:r>
              <a:rPr sz="2000" dirty="0">
                <a:latin typeface="Arial MT"/>
                <a:cs typeface="Arial MT"/>
              </a:rPr>
              <a:t>Character</a:t>
            </a:r>
            <a:r>
              <a:rPr sz="2000" spc="-15" dirty="0">
                <a:latin typeface="Arial MT"/>
                <a:cs typeface="Arial MT"/>
              </a:rPr>
              <a:t> </a:t>
            </a:r>
            <a:r>
              <a:rPr sz="2000" dirty="0">
                <a:latin typeface="Arial MT"/>
                <a:cs typeface="Arial MT"/>
              </a:rPr>
              <a:t>type</a:t>
            </a:r>
            <a:r>
              <a:rPr sz="2000" spc="-10" dirty="0">
                <a:latin typeface="Arial MT"/>
                <a:cs typeface="Arial MT"/>
              </a:rPr>
              <a:t> </a:t>
            </a:r>
            <a:r>
              <a:rPr sz="2000" spc="-25" dirty="0">
                <a:latin typeface="Arial MT"/>
                <a:cs typeface="Arial MT"/>
              </a:rPr>
              <a:t>is</a:t>
            </a:r>
            <a:r>
              <a:rPr lang="en-US" sz="2000" dirty="0">
                <a:latin typeface="Arial MT"/>
                <a:cs typeface="Arial MT"/>
              </a:rPr>
              <a:t> </a:t>
            </a:r>
            <a:r>
              <a:rPr sz="2000" b="1" spc="-10" dirty="0">
                <a:latin typeface="Arial"/>
                <a:cs typeface="Arial"/>
              </a:rPr>
              <a:t>char</a:t>
            </a:r>
            <a:r>
              <a:rPr sz="2000" spc="-10" dirty="0">
                <a:latin typeface="Arial MT"/>
                <a:cs typeface="Arial MT"/>
              </a:rPr>
              <a:t>.</a:t>
            </a:r>
            <a:endParaRPr sz="2000" dirty="0">
              <a:latin typeface="Arial MT"/>
              <a:cs typeface="Arial MT"/>
            </a:endParaRPr>
          </a:p>
          <a:p>
            <a:pPr marL="348615" marR="82550" indent="-336550">
              <a:lnSpc>
                <a:spcPct val="200000"/>
              </a:lnSpc>
              <a:buChar char="●"/>
              <a:tabLst>
                <a:tab pos="348615" algn="l"/>
              </a:tabLst>
            </a:pPr>
            <a:r>
              <a:rPr sz="2000" dirty="0">
                <a:latin typeface="Arial MT"/>
                <a:cs typeface="Arial MT"/>
              </a:rPr>
              <a:t>Unsigned</a:t>
            </a:r>
            <a:r>
              <a:rPr sz="2000" spc="-40" dirty="0">
                <a:latin typeface="Arial MT"/>
                <a:cs typeface="Arial MT"/>
              </a:rPr>
              <a:t> </a:t>
            </a:r>
            <a:r>
              <a:rPr sz="2000" spc="-10" dirty="0">
                <a:latin typeface="Arial MT"/>
                <a:cs typeface="Arial MT"/>
              </a:rPr>
              <a:t>integer </a:t>
            </a:r>
            <a:r>
              <a:rPr sz="2000" dirty="0">
                <a:latin typeface="Arial MT"/>
                <a:cs typeface="Arial MT"/>
              </a:rPr>
              <a:t>type</a:t>
            </a:r>
            <a:r>
              <a:rPr sz="2000" spc="-20" dirty="0">
                <a:latin typeface="Arial MT"/>
                <a:cs typeface="Arial MT"/>
              </a:rPr>
              <a:t> </a:t>
            </a:r>
            <a:r>
              <a:rPr sz="2000" dirty="0">
                <a:latin typeface="Arial MT"/>
                <a:cs typeface="Arial MT"/>
              </a:rPr>
              <a:t>is</a:t>
            </a:r>
            <a:r>
              <a:rPr sz="2000" spc="-20" dirty="0">
                <a:latin typeface="Arial MT"/>
                <a:cs typeface="Arial MT"/>
              </a:rPr>
              <a:t> </a:t>
            </a:r>
            <a:r>
              <a:rPr sz="2000" spc="-10" dirty="0">
                <a:latin typeface="Arial MT"/>
                <a:cs typeface="Arial MT"/>
              </a:rPr>
              <a:t>unsigned </a:t>
            </a:r>
            <a:r>
              <a:rPr sz="2000" b="1" spc="-20" dirty="0">
                <a:latin typeface="Arial"/>
                <a:cs typeface="Arial"/>
              </a:rPr>
              <a:t>int</a:t>
            </a:r>
            <a:r>
              <a:rPr sz="2000" spc="-20" dirty="0">
                <a:latin typeface="Arial MT"/>
                <a:cs typeface="Arial MT"/>
              </a:rPr>
              <a:t>.</a:t>
            </a:r>
            <a:endParaRPr sz="2000" dirty="0">
              <a:latin typeface="Arial MT"/>
              <a:cs typeface="Arial MT"/>
            </a:endParaRPr>
          </a:p>
          <a:p>
            <a:pPr marL="347980" indent="-335280">
              <a:lnSpc>
                <a:spcPct val="200000"/>
              </a:lnSpc>
              <a:spcBef>
                <a:spcPts val="254"/>
              </a:spcBef>
              <a:buChar char="●"/>
              <a:tabLst>
                <a:tab pos="347980" algn="l"/>
              </a:tabLst>
            </a:pPr>
            <a:r>
              <a:rPr sz="2000" dirty="0">
                <a:latin typeface="Arial MT"/>
                <a:cs typeface="Arial MT"/>
              </a:rPr>
              <a:t>Boolean</a:t>
            </a:r>
            <a:r>
              <a:rPr sz="2000" spc="-30" dirty="0">
                <a:latin typeface="Arial MT"/>
                <a:cs typeface="Arial MT"/>
              </a:rPr>
              <a:t> </a:t>
            </a:r>
            <a:r>
              <a:rPr sz="2000" dirty="0">
                <a:latin typeface="Arial MT"/>
                <a:cs typeface="Arial MT"/>
              </a:rPr>
              <a:t>type</a:t>
            </a:r>
            <a:r>
              <a:rPr sz="2000" spc="-25" dirty="0">
                <a:latin typeface="Arial MT"/>
                <a:cs typeface="Arial MT"/>
              </a:rPr>
              <a:t> is</a:t>
            </a:r>
            <a:r>
              <a:rPr lang="en-US" sz="2000" spc="-25" dirty="0">
                <a:latin typeface="Arial MT"/>
                <a:cs typeface="Arial MT"/>
              </a:rPr>
              <a:t> </a:t>
            </a:r>
            <a:r>
              <a:rPr sz="2000" b="1" dirty="0">
                <a:latin typeface="Arial"/>
                <a:cs typeface="Arial"/>
              </a:rPr>
              <a:t>_Bool</a:t>
            </a:r>
            <a:r>
              <a:rPr sz="2000" b="1" spc="-25" dirty="0">
                <a:latin typeface="Arial"/>
                <a:cs typeface="Arial"/>
              </a:rPr>
              <a:t> </a:t>
            </a:r>
            <a:r>
              <a:rPr sz="2000" dirty="0">
                <a:latin typeface="Arial MT"/>
                <a:cs typeface="Arial MT"/>
              </a:rPr>
              <a:t>(true</a:t>
            </a:r>
            <a:r>
              <a:rPr sz="2000" spc="-20" dirty="0">
                <a:latin typeface="Arial MT"/>
                <a:cs typeface="Arial MT"/>
              </a:rPr>
              <a:t> </a:t>
            </a:r>
            <a:r>
              <a:rPr sz="2000" spc="-25" dirty="0">
                <a:latin typeface="Arial MT"/>
                <a:cs typeface="Arial MT"/>
              </a:rPr>
              <a:t>or </a:t>
            </a:r>
            <a:r>
              <a:rPr sz="2000" spc="-10" dirty="0">
                <a:latin typeface="Arial MT"/>
                <a:cs typeface="Arial MT"/>
              </a:rPr>
              <a:t>false).</a:t>
            </a:r>
            <a:endParaRPr sz="2000" dirty="0">
              <a:latin typeface="Arial MT"/>
              <a:cs typeface="Arial MT"/>
            </a:endParaRPr>
          </a:p>
          <a:p>
            <a:pPr marL="348615" marR="290195" indent="-336550">
              <a:lnSpc>
                <a:spcPct val="200000"/>
              </a:lnSpc>
              <a:buChar char="●"/>
              <a:tabLst>
                <a:tab pos="348615" algn="l"/>
              </a:tabLst>
            </a:pPr>
            <a:r>
              <a:rPr sz="2000" b="1" spc="-10" dirty="0">
                <a:latin typeface="Arial"/>
                <a:cs typeface="Arial"/>
              </a:rPr>
              <a:t>Void</a:t>
            </a:r>
            <a:r>
              <a:rPr sz="2000" b="1" spc="-85" dirty="0">
                <a:latin typeface="Arial"/>
                <a:cs typeface="Arial"/>
              </a:rPr>
              <a:t> </a:t>
            </a:r>
            <a:r>
              <a:rPr sz="2000" spc="-20" dirty="0">
                <a:latin typeface="Arial MT"/>
                <a:cs typeface="Arial MT"/>
              </a:rPr>
              <a:t>type </a:t>
            </a:r>
            <a:r>
              <a:rPr sz="2000" dirty="0">
                <a:latin typeface="Arial MT"/>
                <a:cs typeface="Arial MT"/>
              </a:rPr>
              <a:t>represents</a:t>
            </a:r>
            <a:r>
              <a:rPr sz="2000" spc="-5" dirty="0">
                <a:latin typeface="Arial MT"/>
                <a:cs typeface="Arial MT"/>
              </a:rPr>
              <a:t> </a:t>
            </a:r>
            <a:r>
              <a:rPr sz="2000" spc="-25" dirty="0">
                <a:latin typeface="Arial MT"/>
                <a:cs typeface="Arial MT"/>
              </a:rPr>
              <a:t>the </a:t>
            </a:r>
            <a:r>
              <a:rPr sz="2000" dirty="0">
                <a:latin typeface="Arial MT"/>
                <a:cs typeface="Arial MT"/>
              </a:rPr>
              <a:t>absence</a:t>
            </a:r>
            <a:r>
              <a:rPr sz="2000" spc="-25" dirty="0">
                <a:latin typeface="Arial MT"/>
                <a:cs typeface="Arial MT"/>
              </a:rPr>
              <a:t> </a:t>
            </a:r>
            <a:r>
              <a:rPr sz="2000" dirty="0">
                <a:latin typeface="Arial MT"/>
                <a:cs typeface="Arial MT"/>
              </a:rPr>
              <a:t>of</a:t>
            </a:r>
            <a:r>
              <a:rPr sz="2000" spc="-20" dirty="0">
                <a:latin typeface="Arial MT"/>
                <a:cs typeface="Arial MT"/>
              </a:rPr>
              <a:t> </a:t>
            </a:r>
            <a:r>
              <a:rPr sz="2000" spc="-50" dirty="0">
                <a:latin typeface="Arial MT"/>
                <a:cs typeface="Arial MT"/>
              </a:rPr>
              <a:t>a </a:t>
            </a:r>
            <a:r>
              <a:rPr sz="2000" spc="-10" dirty="0">
                <a:latin typeface="Arial MT"/>
                <a:cs typeface="Arial MT"/>
              </a:rPr>
              <a:t>value.</a:t>
            </a:r>
            <a:endParaRPr sz="2000" dirty="0">
              <a:latin typeface="Arial MT"/>
              <a:cs typeface="Arial MT"/>
            </a:endParaRPr>
          </a:p>
        </p:txBody>
      </p:sp>
      <p:pic>
        <p:nvPicPr>
          <p:cNvPr id="4" name="object 4" descr="C code snippet demonstrating the declaration, initialization, and printing of various data types, including signed and unsigned integers (int, short, long), floating-point numbers (float, double), characters (char), Booleans (_Bool), and a void pointer.">
            <a:extLst>
              <a:ext uri="{FF2B5EF4-FFF2-40B4-BE49-F238E27FC236}">
                <a16:creationId xmlns:a16="http://schemas.microsoft.com/office/drawing/2014/main" id="{728F270E-6CE5-B9E7-9947-D876CB129733}"/>
              </a:ext>
            </a:extLst>
          </p:cNvPr>
          <p:cNvPicPr/>
          <p:nvPr/>
        </p:nvPicPr>
        <p:blipFill>
          <a:blip r:embed="rId3" cstate="print"/>
          <a:stretch>
            <a:fillRect/>
          </a:stretch>
        </p:blipFill>
        <p:spPr>
          <a:xfrm>
            <a:off x="7086600" y="914400"/>
            <a:ext cx="4393025" cy="5680775"/>
          </a:xfrm>
          <a:prstGeom prst="rect">
            <a:avLst/>
          </a:prstGeom>
        </p:spPr>
      </p:pic>
    </p:spTree>
    <p:extLst>
      <p:ext uri="{BB962C8B-B14F-4D97-AF65-F5344CB8AC3E}">
        <p14:creationId xmlns:p14="http://schemas.microsoft.com/office/powerpoint/2010/main" val="13509561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F14AA5-27EE-3881-DE33-58F8D4F3490E}"/>
              </a:ext>
            </a:extLst>
          </p:cNvPr>
          <p:cNvSpPr>
            <a:spLocks noGrp="1"/>
          </p:cNvSpPr>
          <p:nvPr>
            <p:ph type="title"/>
          </p:nvPr>
        </p:nvSpPr>
        <p:spPr>
          <a:xfrm>
            <a:off x="410375" y="1304633"/>
            <a:ext cx="6487455" cy="716158"/>
          </a:xfrm>
        </p:spPr>
        <p:txBody>
          <a:bodyPr/>
          <a:lstStyle/>
          <a:p>
            <a:pPr marL="36830">
              <a:lnSpc>
                <a:spcPts val="2870"/>
              </a:lnSpc>
              <a:spcBef>
                <a:spcPts val="100"/>
              </a:spcBef>
            </a:pPr>
            <a:r>
              <a:rPr lang="en-US" dirty="0"/>
              <a:t>Crash</a:t>
            </a:r>
            <a:r>
              <a:rPr lang="en-US" spc="-60" dirty="0"/>
              <a:t> </a:t>
            </a:r>
            <a:r>
              <a:rPr lang="en-US" dirty="0"/>
              <a:t>course</a:t>
            </a:r>
            <a:r>
              <a:rPr lang="en-US" spc="-60" dirty="0"/>
              <a:t> </a:t>
            </a:r>
            <a:r>
              <a:rPr lang="en-US" spc="-10" dirty="0"/>
              <a:t>introduction</a:t>
            </a:r>
            <a:r>
              <a:rPr lang="en-US" spc="-60" dirty="0"/>
              <a:t> </a:t>
            </a:r>
            <a:r>
              <a:rPr lang="en-US" dirty="0"/>
              <a:t>to</a:t>
            </a:r>
            <a:r>
              <a:rPr lang="en-US" spc="-60" dirty="0"/>
              <a:t> </a:t>
            </a:r>
            <a:r>
              <a:rPr lang="en-US" spc="-50" dirty="0"/>
              <a:t>C</a:t>
            </a:r>
            <a:br>
              <a:rPr lang="en-US" spc="-50" dirty="0"/>
            </a:br>
            <a:r>
              <a:rPr lang="en-US" sz="2200" dirty="0" err="1"/>
              <a:t>C</a:t>
            </a:r>
            <a:r>
              <a:rPr lang="en-US" sz="2200" spc="-5" dirty="0"/>
              <a:t> </a:t>
            </a:r>
            <a:r>
              <a:rPr lang="en-US" sz="2200" spc="-10" dirty="0"/>
              <a:t>operators (1)</a:t>
            </a:r>
            <a:endParaRPr lang="en-US" dirty="0"/>
          </a:p>
        </p:txBody>
      </p:sp>
      <p:sp>
        <p:nvSpPr>
          <p:cNvPr id="3" name="Rectangle 1">
            <a:extLst>
              <a:ext uri="{FF2B5EF4-FFF2-40B4-BE49-F238E27FC236}">
                <a16:creationId xmlns:a16="http://schemas.microsoft.com/office/drawing/2014/main" id="{AC70C45B-20DE-B0D2-6EFB-57BBE0AE8AF0}"/>
              </a:ext>
            </a:extLst>
          </p:cNvPr>
          <p:cNvSpPr>
            <a:spLocks noChangeArrowheads="1"/>
          </p:cNvSpPr>
          <p:nvPr/>
        </p:nvSpPr>
        <p:spPr bwMode="auto">
          <a:xfrm>
            <a:off x="609601" y="2362200"/>
            <a:ext cx="11125199" cy="391331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45720" numCol="1" anchor="ctr" anchorCtr="0" compatLnSpc="1">
            <a:prstTxWarp prst="textNoShape">
              <a:avLst/>
            </a:prstTxWarp>
            <a:spAutoFit/>
          </a:bodyPr>
          <a:lstStyle/>
          <a:p>
            <a:pPr marL="342900" marR="0" lvl="0" indent="-342900" algn="l" defTabSz="914400" rtl="0" eaLnBrk="0" fontAlgn="base" latinLnBrk="0" hangingPunct="0">
              <a:lnSpc>
                <a:spcPct val="150000"/>
              </a:lnSpc>
              <a:spcBef>
                <a:spcPct val="0"/>
              </a:spcBef>
              <a:spcAft>
                <a:spcPts val="1800"/>
              </a:spcAft>
              <a:buClrTx/>
              <a:buSzPct val="150000"/>
              <a:buFont typeface="Arial" panose="020B0604020202020204" pitchFamily="34" charset="0"/>
              <a:buChar char="•"/>
              <a:tabLst/>
            </a:pPr>
            <a:r>
              <a:rPr kumimoji="0" lang="en-US" altLang="en-US" sz="2000" b="1" i="0" u="none" strike="noStrike" cap="none" normalizeH="0" baseline="0" dirty="0">
                <a:ln>
                  <a:noFill/>
                </a:ln>
                <a:solidFill>
                  <a:srgbClr val="A00C30"/>
                </a:solidFill>
                <a:effectLst/>
                <a:highlight>
                  <a:srgbClr val="C0C0C0"/>
                </a:highlight>
                <a:latin typeface="Courier New" panose="02070309020205020404" pitchFamily="49" charset="0"/>
                <a:cs typeface="Courier New" panose="02070309020205020404" pitchFamily="49" charset="0"/>
              </a:rPr>
              <a:t>[]</a:t>
            </a:r>
            <a:r>
              <a:rPr kumimoji="0" lang="en-US" altLang="en-US" sz="2000" b="0" i="0" u="none" strike="noStrike" cap="none" normalizeH="0" baseline="0" dirty="0">
                <a:ln>
                  <a:noFill/>
                </a:ln>
                <a:solidFill>
                  <a:schemeClr val="tx1"/>
                </a:solidFill>
                <a:effectLst/>
                <a:latin typeface="Arial MT"/>
              </a:rPr>
              <a:t> is the subscript operator. </a:t>
            </a:r>
            <a:r>
              <a:rPr kumimoji="0" lang="en-US" altLang="en-US" sz="2000" b="0" i="0" u="none" strike="noStrike" cap="none" normalizeH="0" baseline="0" dirty="0">
                <a:ln>
                  <a:noFill/>
                </a:ln>
                <a:solidFill>
                  <a:schemeClr val="tx1"/>
                </a:solidFill>
                <a:effectLst/>
                <a:highlight>
                  <a:srgbClr val="C0C0C0"/>
                </a:highlight>
                <a:latin typeface="Arial MT"/>
              </a:rPr>
              <a:t>a[n] == *(a + n)</a:t>
            </a:r>
            <a:r>
              <a:rPr kumimoji="0" lang="en-US" altLang="en-US" sz="2000" b="0" i="0" u="none" strike="noStrike" cap="none" normalizeH="0" baseline="0" dirty="0">
                <a:ln>
                  <a:noFill/>
                </a:ln>
                <a:solidFill>
                  <a:schemeClr val="tx1"/>
                </a:solidFill>
                <a:effectLst/>
                <a:latin typeface="Arial MT"/>
              </a:rPr>
              <a:t> where </a:t>
            </a:r>
            <a:r>
              <a:rPr kumimoji="0" lang="en-US" altLang="en-US" sz="2000" b="0" i="0" u="none" strike="noStrike" cap="none" normalizeH="0" baseline="0" dirty="0">
                <a:ln>
                  <a:noFill/>
                </a:ln>
                <a:solidFill>
                  <a:schemeClr val="tx1"/>
                </a:solidFill>
                <a:effectLst/>
                <a:highlight>
                  <a:srgbClr val="C0C0C0"/>
                </a:highlight>
                <a:latin typeface="Arial MT"/>
              </a:rPr>
              <a:t>n</a:t>
            </a:r>
            <a:r>
              <a:rPr kumimoji="0" lang="en-US" altLang="en-US" sz="2000" b="0" i="0" u="none" strike="noStrike" cap="none" normalizeH="0" baseline="0" dirty="0">
                <a:ln>
                  <a:noFill/>
                </a:ln>
                <a:solidFill>
                  <a:schemeClr val="tx1"/>
                </a:solidFill>
                <a:effectLst/>
                <a:latin typeface="Arial MT"/>
              </a:rPr>
              <a:t> is a number type and </a:t>
            </a:r>
            <a:r>
              <a:rPr kumimoji="0" lang="en-US" altLang="en-US" sz="2000" b="0" i="0" u="none" strike="noStrike" cap="none" normalizeH="0" baseline="0" dirty="0">
                <a:ln>
                  <a:noFill/>
                </a:ln>
                <a:solidFill>
                  <a:schemeClr val="tx1"/>
                </a:solidFill>
                <a:effectLst/>
                <a:highlight>
                  <a:srgbClr val="C0C0C0"/>
                </a:highlight>
                <a:latin typeface="Arial MT"/>
              </a:rPr>
              <a:t>a</a:t>
            </a:r>
            <a:r>
              <a:rPr kumimoji="0" lang="en-US" altLang="en-US" sz="2000" b="0" i="0" u="none" strike="noStrike" cap="none" normalizeH="0" baseline="0" dirty="0">
                <a:ln>
                  <a:noFill/>
                </a:ln>
                <a:solidFill>
                  <a:schemeClr val="tx1"/>
                </a:solidFill>
                <a:effectLst/>
                <a:latin typeface="Arial MT"/>
              </a:rPr>
              <a:t> is a pointer type.</a:t>
            </a:r>
          </a:p>
          <a:p>
            <a:pPr marL="342900" marR="0" lvl="0" indent="-342900" algn="l" defTabSz="914400" rtl="0" eaLnBrk="0" fontAlgn="base" latinLnBrk="0" hangingPunct="0">
              <a:lnSpc>
                <a:spcPct val="150000"/>
              </a:lnSpc>
              <a:spcBef>
                <a:spcPct val="0"/>
              </a:spcBef>
              <a:spcAft>
                <a:spcPts val="1800"/>
              </a:spcAft>
              <a:buClrTx/>
              <a:buSzPct val="150000"/>
              <a:buFont typeface="Arial" panose="020B0604020202020204" pitchFamily="34" charset="0"/>
              <a:buChar char="•"/>
              <a:tabLst/>
            </a:pPr>
            <a:r>
              <a:rPr kumimoji="0" lang="en-US" altLang="en-US" sz="2000" b="1" i="0" u="none" strike="noStrike" cap="none" normalizeH="0" baseline="0" dirty="0">
                <a:ln>
                  <a:noFill/>
                </a:ln>
                <a:solidFill>
                  <a:srgbClr val="A00C30"/>
                </a:solidFill>
                <a:effectLst/>
                <a:highlight>
                  <a:srgbClr val="C0C0C0"/>
                </a:highlight>
                <a:latin typeface="Courier New" panose="02070309020205020404" pitchFamily="49" charset="0"/>
                <a:cs typeface="Courier New" panose="02070309020205020404" pitchFamily="49" charset="0"/>
              </a:rPr>
              <a:t>-&gt;</a:t>
            </a:r>
            <a:r>
              <a:rPr kumimoji="0" lang="en-US" altLang="en-US" sz="2000" b="0" i="0" u="none" strike="noStrike" cap="none" normalizeH="0" baseline="0" dirty="0">
                <a:ln>
                  <a:noFill/>
                </a:ln>
                <a:solidFill>
                  <a:schemeClr val="tx1"/>
                </a:solidFill>
                <a:effectLst/>
                <a:latin typeface="Arial MT"/>
              </a:rPr>
              <a:t> is the structure dereference (or arrow) operator. If you have a pointer to a struct *p, you can use this to access one of its elements: </a:t>
            </a:r>
            <a:r>
              <a:rPr kumimoji="0" lang="en-US" altLang="en-US" sz="2000" b="0" i="0" u="none" strike="noStrike" cap="none" normalizeH="0" baseline="0" dirty="0">
                <a:ln>
                  <a:noFill/>
                </a:ln>
                <a:solidFill>
                  <a:schemeClr val="tx1"/>
                </a:solidFill>
                <a:effectLst/>
                <a:highlight>
                  <a:srgbClr val="C0C0C0"/>
                </a:highlight>
                <a:latin typeface="Arial MT"/>
              </a:rPr>
              <a:t>p-&gt;element</a:t>
            </a:r>
            <a:r>
              <a:rPr kumimoji="0" lang="en-US" altLang="en-US" sz="2000" b="0" i="0" u="none" strike="noStrike" cap="none" normalizeH="0" baseline="0" dirty="0">
                <a:ln>
                  <a:noFill/>
                </a:ln>
                <a:solidFill>
                  <a:schemeClr val="tx1"/>
                </a:solidFill>
                <a:effectLst/>
                <a:latin typeface="Arial MT"/>
              </a:rPr>
              <a:t>.</a:t>
            </a:r>
          </a:p>
          <a:p>
            <a:pPr marL="342900" marR="0" lvl="0" indent="-342900" algn="l" defTabSz="914400" rtl="0" eaLnBrk="0" fontAlgn="base" latinLnBrk="0" hangingPunct="0">
              <a:lnSpc>
                <a:spcPct val="150000"/>
              </a:lnSpc>
              <a:spcBef>
                <a:spcPct val="0"/>
              </a:spcBef>
              <a:spcAft>
                <a:spcPts val="1800"/>
              </a:spcAft>
              <a:buClrTx/>
              <a:buSzPct val="150000"/>
              <a:buFont typeface="Arial" panose="020B0604020202020204" pitchFamily="34" charset="0"/>
              <a:buChar char="•"/>
              <a:tabLst/>
            </a:pPr>
            <a:r>
              <a:rPr kumimoji="0" lang="en-US" altLang="en-US" sz="2000" b="1" i="0" u="none" strike="noStrike" cap="none" normalizeH="0" baseline="0" dirty="0">
                <a:ln>
                  <a:noFill/>
                </a:ln>
                <a:solidFill>
                  <a:srgbClr val="A00C30"/>
                </a:solidFill>
                <a:effectLst/>
                <a:highlight>
                  <a:srgbClr val="C0C0C0"/>
                </a:highlight>
                <a:latin typeface="Courier New" panose="02070309020205020404" pitchFamily="49" charset="0"/>
                <a:cs typeface="Courier New" panose="02070309020205020404" pitchFamily="49" charset="0"/>
              </a:rPr>
              <a:t>.</a:t>
            </a:r>
            <a:r>
              <a:rPr kumimoji="0" lang="en-US" altLang="en-US" sz="2000" b="0" i="0" u="none" strike="noStrike" cap="none" normalizeH="0" baseline="0" dirty="0">
                <a:ln>
                  <a:noFill/>
                </a:ln>
                <a:solidFill>
                  <a:schemeClr val="tx1"/>
                </a:solidFill>
                <a:effectLst/>
                <a:latin typeface="Arial MT"/>
              </a:rPr>
              <a:t> is the structure reference operator. If you have an object </a:t>
            </a:r>
            <a:r>
              <a:rPr kumimoji="0" lang="en-US" altLang="en-US" sz="2000" b="0" i="0" u="none" strike="noStrike" cap="none" normalizeH="0" baseline="0" dirty="0">
                <a:ln>
                  <a:noFill/>
                </a:ln>
                <a:solidFill>
                  <a:schemeClr val="tx1"/>
                </a:solidFill>
                <a:effectLst/>
                <a:highlight>
                  <a:srgbClr val="C0C0C0"/>
                </a:highlight>
                <a:latin typeface="Arial MT"/>
              </a:rPr>
              <a:t>a</a:t>
            </a:r>
            <a:r>
              <a:rPr kumimoji="0" lang="en-US" altLang="en-US" sz="2000" b="0" i="0" u="none" strike="noStrike" cap="none" normalizeH="0" baseline="0" dirty="0">
                <a:ln>
                  <a:noFill/>
                </a:ln>
                <a:solidFill>
                  <a:schemeClr val="tx1"/>
                </a:solidFill>
                <a:effectLst/>
                <a:latin typeface="Arial MT"/>
              </a:rPr>
              <a:t> then you can access an element </a:t>
            </a:r>
            <a:r>
              <a:rPr kumimoji="0" lang="en-US" altLang="en-US" sz="2000" b="0" i="0" u="none" strike="noStrike" cap="none" normalizeH="0" baseline="0" dirty="0" err="1">
                <a:ln>
                  <a:noFill/>
                </a:ln>
                <a:solidFill>
                  <a:schemeClr val="tx1"/>
                </a:solidFill>
                <a:effectLst/>
                <a:highlight>
                  <a:srgbClr val="C0C0C0"/>
                </a:highlight>
                <a:latin typeface="Arial MT"/>
              </a:rPr>
              <a:t>a.element</a:t>
            </a:r>
            <a:r>
              <a:rPr kumimoji="0" lang="en-US" altLang="en-US" sz="2000" b="0" i="0" u="none" strike="noStrike" cap="none" normalizeH="0" baseline="0" dirty="0">
                <a:ln>
                  <a:noFill/>
                </a:ln>
                <a:solidFill>
                  <a:schemeClr val="tx1"/>
                </a:solidFill>
                <a:effectLst/>
                <a:latin typeface="Arial MT"/>
              </a:rPr>
              <a:t>.</a:t>
            </a:r>
          </a:p>
          <a:p>
            <a:pPr marL="342900" marR="0" lvl="0" indent="-342900" algn="l" defTabSz="914400" rtl="0" eaLnBrk="0" fontAlgn="base" latinLnBrk="0" hangingPunct="0">
              <a:lnSpc>
                <a:spcPct val="150000"/>
              </a:lnSpc>
              <a:spcBef>
                <a:spcPct val="0"/>
              </a:spcBef>
              <a:spcAft>
                <a:spcPts val="1800"/>
              </a:spcAft>
              <a:buClrTx/>
              <a:buSzPct val="150000"/>
              <a:buFont typeface="Arial" panose="020B0604020202020204" pitchFamily="34" charset="0"/>
              <a:buChar char="•"/>
              <a:tabLst/>
            </a:pPr>
            <a:r>
              <a:rPr kumimoji="0" lang="en-US" altLang="en-US" sz="2000" b="0" i="0" u="none" strike="noStrike" cap="none" normalizeH="0" baseline="0" dirty="0">
                <a:ln>
                  <a:noFill/>
                </a:ln>
                <a:solidFill>
                  <a:srgbClr val="A00C30"/>
                </a:solidFill>
                <a:effectLst/>
                <a:highlight>
                  <a:srgbClr val="C0C0C0"/>
                </a:highlight>
                <a:latin typeface="Arial MT"/>
              </a:rPr>
              <a:t>+/-a</a:t>
            </a:r>
            <a:r>
              <a:rPr kumimoji="0" lang="en-US" altLang="en-US" sz="2000" b="0" i="0" u="none" strike="noStrike" cap="none" normalizeH="0" baseline="0" dirty="0">
                <a:ln>
                  <a:noFill/>
                </a:ln>
                <a:solidFill>
                  <a:schemeClr val="tx1"/>
                </a:solidFill>
                <a:effectLst/>
                <a:latin typeface="Arial MT"/>
              </a:rPr>
              <a:t> is the unary plus and minus operator. They either keep or negate the sign, respectively, of the integer or float type underneath.</a:t>
            </a:r>
          </a:p>
        </p:txBody>
      </p:sp>
    </p:spTree>
    <p:extLst>
      <p:ext uri="{BB962C8B-B14F-4D97-AF65-F5344CB8AC3E}">
        <p14:creationId xmlns:p14="http://schemas.microsoft.com/office/powerpoint/2010/main" val="20997530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720AEC-1419-7A98-2B51-7B9CFEAFB5D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CAAEB60-D719-07DE-F1C2-9C46BCC0B756}"/>
              </a:ext>
            </a:extLst>
          </p:cNvPr>
          <p:cNvSpPr>
            <a:spLocks noGrp="1"/>
          </p:cNvSpPr>
          <p:nvPr>
            <p:ph type="title"/>
          </p:nvPr>
        </p:nvSpPr>
        <p:spPr>
          <a:xfrm>
            <a:off x="410375" y="1304633"/>
            <a:ext cx="6487455" cy="716158"/>
          </a:xfrm>
        </p:spPr>
        <p:txBody>
          <a:bodyPr/>
          <a:lstStyle/>
          <a:p>
            <a:pPr marL="36830">
              <a:lnSpc>
                <a:spcPts val="2870"/>
              </a:lnSpc>
              <a:spcBef>
                <a:spcPts val="100"/>
              </a:spcBef>
            </a:pPr>
            <a:r>
              <a:rPr lang="en-US" dirty="0"/>
              <a:t>Crash</a:t>
            </a:r>
            <a:r>
              <a:rPr lang="en-US" spc="-60" dirty="0"/>
              <a:t> </a:t>
            </a:r>
            <a:r>
              <a:rPr lang="en-US" dirty="0"/>
              <a:t>course</a:t>
            </a:r>
            <a:r>
              <a:rPr lang="en-US" spc="-60" dirty="0"/>
              <a:t> </a:t>
            </a:r>
            <a:r>
              <a:rPr lang="en-US" spc="-10" dirty="0"/>
              <a:t>introduction</a:t>
            </a:r>
            <a:r>
              <a:rPr lang="en-US" spc="-60" dirty="0"/>
              <a:t> </a:t>
            </a:r>
            <a:r>
              <a:rPr lang="en-US" dirty="0"/>
              <a:t>to</a:t>
            </a:r>
            <a:r>
              <a:rPr lang="en-US" spc="-60" dirty="0"/>
              <a:t> </a:t>
            </a:r>
            <a:r>
              <a:rPr lang="en-US" spc="-50" dirty="0"/>
              <a:t>C</a:t>
            </a:r>
            <a:br>
              <a:rPr lang="en-US" spc="-50" dirty="0"/>
            </a:br>
            <a:r>
              <a:rPr lang="en-US" sz="2200" dirty="0" err="1"/>
              <a:t>C</a:t>
            </a:r>
            <a:r>
              <a:rPr lang="en-US" sz="2200" spc="-5" dirty="0"/>
              <a:t> </a:t>
            </a:r>
            <a:r>
              <a:rPr lang="en-US" sz="2200" spc="-10" dirty="0"/>
              <a:t>operators (2)</a:t>
            </a:r>
            <a:endParaRPr lang="en-US" dirty="0"/>
          </a:p>
        </p:txBody>
      </p:sp>
      <p:sp>
        <p:nvSpPr>
          <p:cNvPr id="3" name="Rectangle 1">
            <a:extLst>
              <a:ext uri="{FF2B5EF4-FFF2-40B4-BE49-F238E27FC236}">
                <a16:creationId xmlns:a16="http://schemas.microsoft.com/office/drawing/2014/main" id="{6AB00D50-9A6A-D732-E0CA-9C5D49FF679A}"/>
              </a:ext>
            </a:extLst>
          </p:cNvPr>
          <p:cNvSpPr>
            <a:spLocks noChangeArrowheads="1"/>
          </p:cNvSpPr>
          <p:nvPr/>
        </p:nvSpPr>
        <p:spPr bwMode="auto">
          <a:xfrm>
            <a:off x="609601" y="2362200"/>
            <a:ext cx="11125199" cy="3682483"/>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45720" numCol="1" anchor="ctr" anchorCtr="0" compatLnSpc="1">
            <a:prstTxWarp prst="textNoShape">
              <a:avLst/>
            </a:prstTxWarp>
            <a:spAutoFit/>
          </a:bodyPr>
          <a:lstStyle/>
          <a:p>
            <a:pPr marL="342900" marR="0" lvl="0" indent="-342900" algn="l" defTabSz="914400" rtl="0" eaLnBrk="0" fontAlgn="base" latinLnBrk="0" hangingPunct="0">
              <a:lnSpc>
                <a:spcPct val="150000"/>
              </a:lnSpc>
              <a:spcBef>
                <a:spcPct val="0"/>
              </a:spcBef>
              <a:spcAft>
                <a:spcPts val="1800"/>
              </a:spcAft>
              <a:buClrTx/>
              <a:buSzPct val="150000"/>
              <a:buFont typeface="Arial" panose="020B0604020202020204" pitchFamily="34" charset="0"/>
              <a:buChar char="•"/>
              <a:tabLst/>
            </a:pPr>
            <a:r>
              <a:rPr kumimoji="0" lang="en-US" altLang="en-US" sz="2000" b="1" i="0" u="none" strike="noStrike" cap="none" normalizeH="0" baseline="0" dirty="0">
                <a:ln>
                  <a:noFill/>
                </a:ln>
                <a:solidFill>
                  <a:srgbClr val="A00C30"/>
                </a:solidFill>
                <a:effectLst/>
                <a:highlight>
                  <a:srgbClr val="C0C0C0"/>
                </a:highlight>
                <a:latin typeface="Courier New" panose="02070309020205020404" pitchFamily="49" charset="0"/>
                <a:cs typeface="Courier New" panose="02070309020205020404" pitchFamily="49" charset="0"/>
              </a:rPr>
              <a:t>*a</a:t>
            </a:r>
            <a:r>
              <a:rPr kumimoji="0" lang="en-US" altLang="en-US" sz="2000" b="0" i="0" u="none" strike="noStrike" cap="none" normalizeH="0" baseline="0" dirty="0">
                <a:ln>
                  <a:noFill/>
                </a:ln>
                <a:solidFill>
                  <a:srgbClr val="A00C30"/>
                </a:solidFill>
                <a:effectLst/>
                <a:latin typeface="Arial MT"/>
              </a:rPr>
              <a:t> </a:t>
            </a:r>
            <a:r>
              <a:rPr kumimoji="0" lang="en-US" altLang="en-US" sz="2000" b="0" i="0" u="none" strike="noStrike" cap="none" normalizeH="0" baseline="0" dirty="0">
                <a:ln>
                  <a:noFill/>
                </a:ln>
                <a:solidFill>
                  <a:schemeClr val="tx1"/>
                </a:solidFill>
                <a:effectLst/>
                <a:latin typeface="Arial MT"/>
              </a:rPr>
              <a:t>is the dereference operator. If you have a pointer </a:t>
            </a:r>
            <a:r>
              <a:rPr kumimoji="0" lang="en-US" altLang="en-US" sz="2000" b="0" i="0" u="none" strike="noStrike" cap="none" normalizeH="0" baseline="0" dirty="0">
                <a:ln>
                  <a:noFill/>
                </a:ln>
                <a:solidFill>
                  <a:schemeClr val="tx1"/>
                </a:solidFill>
                <a:effectLst/>
                <a:highlight>
                  <a:srgbClr val="C0C0C0"/>
                </a:highlight>
                <a:latin typeface="Arial MT"/>
              </a:rPr>
              <a:t>*p</a:t>
            </a:r>
            <a:r>
              <a:rPr kumimoji="0" lang="en-US" altLang="en-US" sz="2000" b="0" i="0" u="none" strike="noStrike" cap="none" normalizeH="0" baseline="0" dirty="0">
                <a:ln>
                  <a:noFill/>
                </a:ln>
                <a:solidFill>
                  <a:schemeClr val="tx1"/>
                </a:solidFill>
                <a:effectLst/>
                <a:latin typeface="Arial MT"/>
              </a:rPr>
              <a:t>, you can use this to access the element located at this memory address. If you are reading, the return value will be the size of the underlying type. If you are writing, the value will be written with an offset.</a:t>
            </a:r>
          </a:p>
          <a:p>
            <a:pPr marL="342900" marR="0" lvl="0" indent="-342900" algn="l" defTabSz="914400" rtl="0" eaLnBrk="0" fontAlgn="base" latinLnBrk="0" hangingPunct="0">
              <a:lnSpc>
                <a:spcPct val="150000"/>
              </a:lnSpc>
              <a:spcBef>
                <a:spcPct val="0"/>
              </a:spcBef>
              <a:spcAft>
                <a:spcPts val="1800"/>
              </a:spcAft>
              <a:buClrTx/>
              <a:buSzPct val="150000"/>
              <a:buFont typeface="Arial" panose="020B0604020202020204" pitchFamily="34" charset="0"/>
              <a:buChar char="•"/>
              <a:tabLst/>
            </a:pPr>
            <a:r>
              <a:rPr kumimoji="0" lang="en-US" altLang="en-US" sz="2000" b="1" i="0" u="none" strike="noStrike" cap="none" normalizeH="0" baseline="0" dirty="0">
                <a:ln>
                  <a:noFill/>
                </a:ln>
                <a:solidFill>
                  <a:srgbClr val="A00C30"/>
                </a:solidFill>
                <a:effectLst/>
                <a:highlight>
                  <a:srgbClr val="C0C0C0"/>
                </a:highlight>
                <a:latin typeface="Courier New" panose="02070309020205020404" pitchFamily="49" charset="0"/>
                <a:cs typeface="Courier New" panose="02070309020205020404" pitchFamily="49" charset="0"/>
              </a:rPr>
              <a:t>&amp;a</a:t>
            </a:r>
            <a:r>
              <a:rPr kumimoji="0" lang="en-US" altLang="en-US" sz="2000" b="0" i="0" u="none" strike="noStrike" cap="none" normalizeH="0" baseline="0" dirty="0">
                <a:ln>
                  <a:noFill/>
                </a:ln>
                <a:solidFill>
                  <a:schemeClr val="tx1"/>
                </a:solidFill>
                <a:effectLst/>
                <a:latin typeface="Arial MT"/>
              </a:rPr>
              <a:t> is the address-of operator. This takes an element and returns its address.</a:t>
            </a:r>
          </a:p>
          <a:p>
            <a:pPr marL="342900" marR="0" lvl="0" indent="-342900" algn="l" defTabSz="914400" rtl="0" eaLnBrk="0" fontAlgn="base" latinLnBrk="0" hangingPunct="0">
              <a:lnSpc>
                <a:spcPct val="150000"/>
              </a:lnSpc>
              <a:spcBef>
                <a:spcPct val="0"/>
              </a:spcBef>
              <a:spcAft>
                <a:spcPts val="1800"/>
              </a:spcAft>
              <a:buClrTx/>
              <a:buSzPct val="150000"/>
              <a:buFont typeface="Arial" panose="020B0604020202020204" pitchFamily="34" charset="0"/>
              <a:buChar char="•"/>
              <a:tabLst/>
            </a:pPr>
            <a:r>
              <a:rPr kumimoji="0" lang="en-US" altLang="en-US" sz="2000" b="1" i="0" u="none" strike="noStrike" cap="none" normalizeH="0" baseline="0" dirty="0">
                <a:ln>
                  <a:noFill/>
                </a:ln>
                <a:solidFill>
                  <a:srgbClr val="A00C30"/>
                </a:solidFill>
                <a:effectLst/>
                <a:highlight>
                  <a:srgbClr val="C0C0C0"/>
                </a:highlight>
                <a:latin typeface="Courier New" panose="02070309020205020404" pitchFamily="49" charset="0"/>
                <a:cs typeface="Courier New" panose="02070309020205020404" pitchFamily="49" charset="0"/>
              </a:rPr>
              <a:t>++</a:t>
            </a:r>
            <a:r>
              <a:rPr kumimoji="0" lang="en-US" altLang="en-US" sz="2000" b="0" i="0" u="none" strike="noStrike" cap="none" normalizeH="0" baseline="0" dirty="0">
                <a:ln>
                  <a:noFill/>
                </a:ln>
                <a:solidFill>
                  <a:schemeClr val="tx1"/>
                </a:solidFill>
                <a:effectLst/>
                <a:latin typeface="Arial MT"/>
              </a:rPr>
              <a:t> is the increment operator. You can use it as a prefix or postfix, meaning that the variable that is being incremented can either be before or after the operator. </a:t>
            </a:r>
            <a:br>
              <a:rPr kumimoji="0" lang="en-US" altLang="en-US" sz="2000" b="0" i="0" u="none" strike="noStrike" cap="none" normalizeH="0" baseline="0" dirty="0">
                <a:ln>
                  <a:noFill/>
                </a:ln>
                <a:solidFill>
                  <a:schemeClr val="tx1"/>
                </a:solidFill>
                <a:effectLst/>
                <a:latin typeface="Arial MT"/>
              </a:rPr>
            </a:br>
            <a:r>
              <a:rPr kumimoji="0" lang="en-US" altLang="en-US" sz="2000" b="0" i="0" u="none" strike="noStrike" cap="none" normalizeH="0" baseline="0" dirty="0">
                <a:ln>
                  <a:noFill/>
                </a:ln>
                <a:solidFill>
                  <a:schemeClr val="tx1"/>
                </a:solidFill>
                <a:effectLst/>
                <a:highlight>
                  <a:srgbClr val="C0C0C0"/>
                </a:highlight>
                <a:latin typeface="Arial MT"/>
              </a:rPr>
              <a:t>a = 0; ++a === 1</a:t>
            </a:r>
            <a:r>
              <a:rPr lang="en-US" altLang="en-US" sz="2000" dirty="0">
                <a:solidFill>
                  <a:schemeClr val="tx1"/>
                </a:solidFill>
                <a:latin typeface="Arial MT"/>
              </a:rPr>
              <a:t> </a:t>
            </a:r>
            <a:r>
              <a:rPr kumimoji="0" lang="en-US" altLang="en-US" sz="2000" b="0" i="0" u="none" strike="noStrike" cap="none" normalizeH="0" baseline="0" dirty="0">
                <a:ln>
                  <a:noFill/>
                </a:ln>
                <a:solidFill>
                  <a:schemeClr val="tx1"/>
                </a:solidFill>
                <a:effectLst/>
                <a:latin typeface="Arial MT"/>
              </a:rPr>
              <a:t>and </a:t>
            </a:r>
            <a:r>
              <a:rPr kumimoji="0" lang="en-US" altLang="en-US" sz="2000" b="0" i="0" u="none" strike="noStrike" cap="none" normalizeH="0" baseline="0" dirty="0">
                <a:ln>
                  <a:noFill/>
                </a:ln>
                <a:solidFill>
                  <a:schemeClr val="tx1"/>
                </a:solidFill>
                <a:effectLst/>
                <a:highlight>
                  <a:srgbClr val="C0C0C0"/>
                </a:highlight>
                <a:latin typeface="Arial MT"/>
              </a:rPr>
              <a:t>a = 1; a++ === 0</a:t>
            </a:r>
            <a:r>
              <a:rPr kumimoji="0" lang="en-US" altLang="en-US" sz="2000" b="0" i="0" u="none" strike="noStrike" cap="none" normalizeH="0" baseline="0" dirty="0">
                <a:ln>
                  <a:noFill/>
                </a:ln>
                <a:solidFill>
                  <a:schemeClr val="tx1"/>
                </a:solidFill>
                <a:effectLst/>
                <a:latin typeface="Arial MT"/>
              </a:rPr>
              <a:t>.</a:t>
            </a:r>
          </a:p>
        </p:txBody>
      </p:sp>
    </p:spTree>
    <p:extLst>
      <p:ext uri="{BB962C8B-B14F-4D97-AF65-F5344CB8AC3E}">
        <p14:creationId xmlns:p14="http://schemas.microsoft.com/office/powerpoint/2010/main" val="19776577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2899B5-E8D9-2A9C-5C25-93FAC598330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3574043-E149-7411-31F2-F5E63540516F}"/>
              </a:ext>
            </a:extLst>
          </p:cNvPr>
          <p:cNvSpPr>
            <a:spLocks noGrp="1"/>
          </p:cNvSpPr>
          <p:nvPr>
            <p:ph type="title"/>
          </p:nvPr>
        </p:nvSpPr>
        <p:spPr>
          <a:xfrm>
            <a:off x="410375" y="1304633"/>
            <a:ext cx="6487455" cy="716158"/>
          </a:xfrm>
        </p:spPr>
        <p:txBody>
          <a:bodyPr/>
          <a:lstStyle/>
          <a:p>
            <a:pPr marL="36830">
              <a:lnSpc>
                <a:spcPts val="2870"/>
              </a:lnSpc>
              <a:spcBef>
                <a:spcPts val="100"/>
              </a:spcBef>
            </a:pPr>
            <a:r>
              <a:rPr lang="en-US" dirty="0"/>
              <a:t>Crash</a:t>
            </a:r>
            <a:r>
              <a:rPr lang="en-US" spc="-60" dirty="0"/>
              <a:t> </a:t>
            </a:r>
            <a:r>
              <a:rPr lang="en-US" dirty="0"/>
              <a:t>course</a:t>
            </a:r>
            <a:r>
              <a:rPr lang="en-US" spc="-60" dirty="0"/>
              <a:t> </a:t>
            </a:r>
            <a:r>
              <a:rPr lang="en-US" spc="-10" dirty="0"/>
              <a:t>introduction</a:t>
            </a:r>
            <a:r>
              <a:rPr lang="en-US" spc="-60" dirty="0"/>
              <a:t> </a:t>
            </a:r>
            <a:r>
              <a:rPr lang="en-US" dirty="0"/>
              <a:t>to</a:t>
            </a:r>
            <a:r>
              <a:rPr lang="en-US" spc="-60" dirty="0"/>
              <a:t> </a:t>
            </a:r>
            <a:r>
              <a:rPr lang="en-US" spc="-50" dirty="0"/>
              <a:t>C</a:t>
            </a:r>
            <a:br>
              <a:rPr lang="en-US" spc="-50" dirty="0"/>
            </a:br>
            <a:r>
              <a:rPr lang="en-US" sz="2200" dirty="0" err="1"/>
              <a:t>C</a:t>
            </a:r>
            <a:r>
              <a:rPr lang="en-US" sz="2200" spc="-5" dirty="0"/>
              <a:t> </a:t>
            </a:r>
            <a:r>
              <a:rPr lang="en-US" sz="2200" spc="-10" dirty="0"/>
              <a:t>operators (3)</a:t>
            </a:r>
            <a:endParaRPr lang="en-US" dirty="0"/>
          </a:p>
        </p:txBody>
      </p:sp>
      <p:sp>
        <p:nvSpPr>
          <p:cNvPr id="3" name="Rectangle 1">
            <a:extLst>
              <a:ext uri="{FF2B5EF4-FFF2-40B4-BE49-F238E27FC236}">
                <a16:creationId xmlns:a16="http://schemas.microsoft.com/office/drawing/2014/main" id="{D10BC073-C2B3-0048-15F0-21A1C745FAEE}"/>
              </a:ext>
            </a:extLst>
          </p:cNvPr>
          <p:cNvSpPr>
            <a:spLocks noChangeArrowheads="1"/>
          </p:cNvSpPr>
          <p:nvPr/>
        </p:nvSpPr>
        <p:spPr bwMode="auto">
          <a:xfrm>
            <a:off x="609600" y="2324444"/>
            <a:ext cx="10972800" cy="419031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marR="0" lvl="0" indent="-342900" algn="l" defTabSz="914400" rtl="0" eaLnBrk="0" fontAlgn="base" latinLnBrk="0" hangingPunct="0">
              <a:lnSpc>
                <a:spcPct val="150000"/>
              </a:lnSpc>
              <a:spcBef>
                <a:spcPct val="0"/>
              </a:spcBef>
              <a:spcAft>
                <a:spcPts val="1800"/>
              </a:spcAft>
              <a:buClrTx/>
              <a:buSzPct val="150000"/>
              <a:buFont typeface="Arial" panose="020B0604020202020204" pitchFamily="34" charset="0"/>
              <a:buChar char="•"/>
              <a:tabLst/>
            </a:pPr>
            <a:r>
              <a:rPr kumimoji="0" lang="en-US" altLang="en-US" sz="2000" b="0" i="0" u="none" strike="noStrike" cap="none" normalizeH="0" baseline="0" dirty="0">
                <a:ln>
                  <a:noFill/>
                </a:ln>
                <a:solidFill>
                  <a:srgbClr val="A00C30"/>
                </a:solidFill>
                <a:effectLst/>
                <a:highlight>
                  <a:srgbClr val="C0C0C0"/>
                </a:highlight>
                <a:latin typeface="Arial Unicode MS"/>
              </a:rPr>
              <a:t>--</a:t>
            </a:r>
            <a:r>
              <a:rPr kumimoji="0" lang="en-US" altLang="en-US" sz="2000" b="0" i="0" u="none" strike="noStrike" cap="none" normalizeH="0" baseline="0" dirty="0">
                <a:ln>
                  <a:noFill/>
                </a:ln>
                <a:solidFill>
                  <a:schemeClr val="tx1"/>
                </a:solidFill>
                <a:effectLst/>
              </a:rPr>
              <a:t> is the decrement operator. This has the same semantics as the increment operator except that it decreases the value of the variable by one.</a:t>
            </a:r>
            <a:endParaRPr kumimoji="0" lang="en-US" altLang="en-US" sz="2000" b="0" i="0" u="none" strike="noStrike" cap="none" normalizeH="0" baseline="0" dirty="0">
              <a:ln>
                <a:noFill/>
              </a:ln>
              <a:solidFill>
                <a:schemeClr val="tx1"/>
              </a:solidFill>
              <a:effectLst/>
              <a:latin typeface="Arial" panose="020B0604020202020204" pitchFamily="34" charset="0"/>
            </a:endParaRPr>
          </a:p>
          <a:p>
            <a:pPr marL="342900" marR="0" lvl="0" indent="-342900" algn="l" defTabSz="914400" rtl="0" eaLnBrk="0" fontAlgn="base" latinLnBrk="0" hangingPunct="0">
              <a:lnSpc>
                <a:spcPct val="150000"/>
              </a:lnSpc>
              <a:spcBef>
                <a:spcPct val="0"/>
              </a:spcBef>
              <a:spcAft>
                <a:spcPts val="1800"/>
              </a:spcAft>
              <a:buClrTx/>
              <a:buSzPct val="150000"/>
              <a:buFont typeface="Arial" panose="020B0604020202020204" pitchFamily="34" charset="0"/>
              <a:buChar char="•"/>
              <a:tabLst/>
            </a:pPr>
            <a:r>
              <a:rPr kumimoji="0" lang="en-US" altLang="en-US" sz="2000" b="0" i="0" u="none" strike="noStrike" cap="none" normalizeH="0" baseline="0" dirty="0" err="1">
                <a:ln>
                  <a:noFill/>
                </a:ln>
                <a:solidFill>
                  <a:srgbClr val="A00C30"/>
                </a:solidFill>
                <a:effectLst/>
                <a:highlight>
                  <a:srgbClr val="C0C0C0"/>
                </a:highlight>
                <a:latin typeface="Arial Unicode MS"/>
              </a:rPr>
              <a:t>sizeof</a:t>
            </a:r>
            <a:r>
              <a:rPr kumimoji="0" lang="en-US" altLang="en-US" sz="2000" b="0" i="0" u="none" strike="noStrike" cap="none" normalizeH="0" baseline="0" dirty="0">
                <a:ln>
                  <a:noFill/>
                </a:ln>
                <a:solidFill>
                  <a:schemeClr val="tx1"/>
                </a:solidFill>
                <a:effectLst/>
              </a:rPr>
              <a:t> is the </a:t>
            </a:r>
            <a:r>
              <a:rPr kumimoji="0" lang="en-US" altLang="en-US" sz="2000" b="0" i="0" u="none" strike="noStrike" cap="none" normalizeH="0" baseline="0" dirty="0" err="1">
                <a:ln>
                  <a:noFill/>
                </a:ln>
                <a:solidFill>
                  <a:schemeClr val="tx1"/>
                </a:solidFill>
                <a:effectLst/>
              </a:rPr>
              <a:t>sizeof</a:t>
            </a:r>
            <a:r>
              <a:rPr kumimoji="0" lang="en-US" altLang="en-US" sz="2000" b="0" i="0" u="none" strike="noStrike" cap="none" normalizeH="0" baseline="0" dirty="0">
                <a:ln>
                  <a:noFill/>
                </a:ln>
                <a:solidFill>
                  <a:schemeClr val="tx1"/>
                </a:solidFill>
                <a:effectLst/>
              </a:rPr>
              <a:t> operator, that is evaluated at the time of compilation. This is also mentioned in the keywords section.</a:t>
            </a:r>
            <a:endParaRPr kumimoji="0" lang="en-US" altLang="en-US" sz="2000" b="0" i="0" u="none" strike="noStrike" cap="none" normalizeH="0" baseline="0" dirty="0">
              <a:ln>
                <a:noFill/>
              </a:ln>
              <a:solidFill>
                <a:schemeClr val="tx1"/>
              </a:solidFill>
              <a:effectLst/>
              <a:latin typeface="Arial" panose="020B0604020202020204" pitchFamily="34" charset="0"/>
            </a:endParaRPr>
          </a:p>
          <a:p>
            <a:pPr marL="342900" marR="0" lvl="0" indent="-342900" algn="l" defTabSz="914400" rtl="0" eaLnBrk="0" fontAlgn="base" latinLnBrk="0" hangingPunct="0">
              <a:lnSpc>
                <a:spcPct val="150000"/>
              </a:lnSpc>
              <a:spcBef>
                <a:spcPct val="0"/>
              </a:spcBef>
              <a:spcAft>
                <a:spcPts val="1800"/>
              </a:spcAft>
              <a:buClrTx/>
              <a:buSzPct val="150000"/>
              <a:buFont typeface="Arial" panose="020B0604020202020204" pitchFamily="34" charset="0"/>
              <a:buChar char="•"/>
              <a:tabLst/>
            </a:pPr>
            <a:r>
              <a:rPr kumimoji="0" lang="en-US" altLang="en-US" sz="2000" b="0" i="0" u="none" strike="noStrike" cap="none" normalizeH="0" baseline="0" dirty="0">
                <a:ln>
                  <a:noFill/>
                </a:ln>
                <a:solidFill>
                  <a:srgbClr val="A00C30"/>
                </a:solidFill>
                <a:effectLst/>
                <a:highlight>
                  <a:srgbClr val="C0C0C0"/>
                </a:highlight>
                <a:latin typeface="Arial Unicode MS"/>
              </a:rPr>
              <a:t>a &lt;mop&gt; b</a:t>
            </a:r>
            <a:r>
              <a:rPr kumimoji="0" lang="en-US" altLang="en-US" sz="2000" b="0" i="0" u="none" strike="noStrike" cap="none" normalizeH="0" baseline="0" dirty="0">
                <a:ln>
                  <a:noFill/>
                </a:ln>
                <a:solidFill>
                  <a:schemeClr val="tx1"/>
                </a:solidFill>
                <a:effectLst/>
              </a:rPr>
              <a:t> where </a:t>
            </a:r>
            <a:r>
              <a:rPr kumimoji="0" lang="en-US" altLang="en-US" sz="2000" b="0" i="0" u="none" strike="noStrike" cap="none" normalizeH="0" baseline="0" dirty="0">
                <a:ln>
                  <a:noFill/>
                </a:ln>
                <a:solidFill>
                  <a:schemeClr val="tx1"/>
                </a:solidFill>
                <a:effectLst/>
                <a:highlight>
                  <a:srgbClr val="C0C0C0"/>
                </a:highlight>
                <a:latin typeface="Arial Unicode MS"/>
              </a:rPr>
              <a:t>&lt;mop&gt;</a:t>
            </a:r>
            <a:r>
              <a:rPr kumimoji="0" lang="en-US" altLang="en-US" sz="2000" b="0" i="0" u="none" strike="noStrike" cap="none" normalizeH="0" baseline="0" dirty="0">
                <a:ln>
                  <a:noFill/>
                </a:ln>
                <a:solidFill>
                  <a:schemeClr val="tx1"/>
                </a:solidFill>
                <a:effectLst/>
                <a:highlight>
                  <a:srgbClr val="C0C0C0"/>
                </a:highlight>
              </a:rPr>
              <a:t> in </a:t>
            </a:r>
            <a:r>
              <a:rPr kumimoji="0" lang="en-US" altLang="en-US" sz="2000" b="0" i="0" u="none" strike="noStrike" cap="none" normalizeH="0" baseline="0" dirty="0">
                <a:ln>
                  <a:noFill/>
                </a:ln>
                <a:solidFill>
                  <a:schemeClr val="tx1"/>
                </a:solidFill>
                <a:effectLst/>
                <a:highlight>
                  <a:srgbClr val="C0C0C0"/>
                </a:highlight>
                <a:latin typeface="Arial Unicode MS"/>
              </a:rPr>
              <a:t>{+, -, *, %, /}</a:t>
            </a:r>
            <a:r>
              <a:rPr kumimoji="0" lang="en-US" altLang="en-US" sz="2000" b="0" i="0" u="none" strike="noStrike" cap="none" normalizeH="0" baseline="0" dirty="0">
                <a:ln>
                  <a:noFill/>
                </a:ln>
                <a:solidFill>
                  <a:schemeClr val="tx1"/>
                </a:solidFill>
                <a:effectLst/>
              </a:rPr>
              <a:t> are the arithmetic binary op</a:t>
            </a:r>
            <a:r>
              <a:rPr kumimoji="0" lang="en-US" altLang="en-US" sz="2000" b="0" i="0" u="none" strike="noStrike" cap="none" normalizeH="0" baseline="0" dirty="0">
                <a:ln>
                  <a:noFill/>
                </a:ln>
                <a:solidFill>
                  <a:schemeClr val="tx1"/>
                </a:solidFill>
                <a:effectLst/>
                <a:latin typeface="Arial" panose="020B0604020202020204" pitchFamily="34" charset="0"/>
              </a:rPr>
              <a:t>erators. If the operands are both number types, then the operations are plus, minus, times, modulo, and division respectively. If the left operand is a pointer and the right operand is an integer type, then only plus or minus may be used and the rules for pointer arithmetic are invoked.</a:t>
            </a:r>
          </a:p>
        </p:txBody>
      </p:sp>
    </p:spTree>
    <p:extLst>
      <p:ext uri="{BB962C8B-B14F-4D97-AF65-F5344CB8AC3E}">
        <p14:creationId xmlns:p14="http://schemas.microsoft.com/office/powerpoint/2010/main" val="15673421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5E65F8-E07A-D889-FC18-4097004AC8D1}"/>
              </a:ext>
            </a:extLst>
          </p:cNvPr>
          <p:cNvSpPr>
            <a:spLocks noGrp="1"/>
          </p:cNvSpPr>
          <p:nvPr>
            <p:ph type="title"/>
          </p:nvPr>
        </p:nvSpPr>
        <p:spPr>
          <a:xfrm>
            <a:off x="410375" y="1304633"/>
            <a:ext cx="6487455" cy="716158"/>
          </a:xfrm>
        </p:spPr>
        <p:txBody>
          <a:bodyPr/>
          <a:lstStyle/>
          <a:p>
            <a:pPr marL="36830">
              <a:lnSpc>
                <a:spcPts val="2870"/>
              </a:lnSpc>
              <a:spcBef>
                <a:spcPts val="100"/>
              </a:spcBef>
            </a:pPr>
            <a:r>
              <a:rPr lang="en-US" dirty="0"/>
              <a:t>Crash</a:t>
            </a:r>
            <a:r>
              <a:rPr lang="en-US" spc="-60" dirty="0"/>
              <a:t> </a:t>
            </a:r>
            <a:r>
              <a:rPr lang="en-US" dirty="0"/>
              <a:t>course</a:t>
            </a:r>
            <a:r>
              <a:rPr lang="en-US" spc="-60" dirty="0"/>
              <a:t> </a:t>
            </a:r>
            <a:r>
              <a:rPr lang="en-US" spc="-10" dirty="0"/>
              <a:t>introduction</a:t>
            </a:r>
            <a:r>
              <a:rPr lang="en-US" spc="-60" dirty="0"/>
              <a:t> </a:t>
            </a:r>
            <a:r>
              <a:rPr lang="en-US" dirty="0"/>
              <a:t>to</a:t>
            </a:r>
            <a:r>
              <a:rPr lang="en-US" spc="-60" dirty="0"/>
              <a:t> </a:t>
            </a:r>
            <a:r>
              <a:rPr lang="en-US" spc="-50" dirty="0"/>
              <a:t>C</a:t>
            </a:r>
            <a:br>
              <a:rPr lang="en-US" spc="-50" dirty="0"/>
            </a:br>
            <a:r>
              <a:rPr lang="en-US" sz="2200" dirty="0" err="1"/>
              <a:t>C</a:t>
            </a:r>
            <a:r>
              <a:rPr lang="en-US" sz="2200" spc="-5" dirty="0"/>
              <a:t> </a:t>
            </a:r>
            <a:r>
              <a:rPr lang="en-US" sz="2200" spc="-10" dirty="0"/>
              <a:t>operators (4)</a:t>
            </a:r>
            <a:endParaRPr lang="en-US" dirty="0"/>
          </a:p>
        </p:txBody>
      </p:sp>
      <p:sp>
        <p:nvSpPr>
          <p:cNvPr id="3" name="Rectangle 1">
            <a:extLst>
              <a:ext uri="{FF2B5EF4-FFF2-40B4-BE49-F238E27FC236}">
                <a16:creationId xmlns:a16="http://schemas.microsoft.com/office/drawing/2014/main" id="{DB055F9B-0021-FA60-DD27-097A7EB9CDF4}"/>
              </a:ext>
            </a:extLst>
          </p:cNvPr>
          <p:cNvSpPr>
            <a:spLocks noChangeArrowheads="1"/>
          </p:cNvSpPr>
          <p:nvPr/>
        </p:nvSpPr>
        <p:spPr bwMode="auto">
          <a:xfrm>
            <a:off x="609600" y="2324444"/>
            <a:ext cx="10972800" cy="419031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marR="0" lvl="0" indent="-342900" algn="l" defTabSz="914400" rtl="0" eaLnBrk="0" fontAlgn="base" latinLnBrk="0" hangingPunct="0">
              <a:lnSpc>
                <a:spcPct val="150000"/>
              </a:lnSpc>
              <a:spcBef>
                <a:spcPct val="0"/>
              </a:spcBef>
              <a:spcAft>
                <a:spcPts val="1800"/>
              </a:spcAft>
              <a:buClrTx/>
              <a:buSzPct val="150000"/>
              <a:buFont typeface="Arial" panose="020B0604020202020204" pitchFamily="34" charset="0"/>
              <a:buChar char="•"/>
              <a:tabLst/>
            </a:pPr>
            <a:r>
              <a:rPr kumimoji="0" lang="en-US" altLang="en-US" sz="2000" b="0" i="0" u="none" strike="noStrike" cap="none" normalizeH="0" baseline="0" dirty="0">
                <a:ln>
                  <a:noFill/>
                </a:ln>
                <a:solidFill>
                  <a:srgbClr val="A00C30"/>
                </a:solidFill>
                <a:effectLst/>
                <a:highlight>
                  <a:srgbClr val="C0C0C0"/>
                </a:highlight>
                <a:latin typeface="Arial Unicode MS"/>
              </a:rPr>
              <a:t>&gt;&gt;/&lt;&lt;</a:t>
            </a:r>
            <a:r>
              <a:rPr kumimoji="0" lang="en-US" altLang="en-US" sz="2000" b="0" i="0" u="none" strike="noStrike" cap="none" normalizeH="0" baseline="0" dirty="0">
                <a:ln>
                  <a:noFill/>
                </a:ln>
                <a:solidFill>
                  <a:schemeClr val="tx1"/>
                </a:solidFill>
                <a:effectLst/>
              </a:rPr>
              <a:t> are the bit shi</a:t>
            </a:r>
            <a:r>
              <a:rPr kumimoji="0" lang="en-US" altLang="en-US" sz="2000" b="0" i="0" u="none" strike="noStrike" cap="none" normalizeH="0" baseline="0" dirty="0">
                <a:ln>
                  <a:noFill/>
                </a:ln>
                <a:solidFill>
                  <a:schemeClr val="tx1"/>
                </a:solidFill>
                <a:effectLst/>
                <a:latin typeface="Arial" panose="020B0604020202020204" pitchFamily="34" charset="0"/>
              </a:rPr>
              <a:t>ft operators. The operand on the right has to be an integer type whose </a:t>
            </a:r>
            <a:r>
              <a:rPr kumimoji="0" lang="en-US" altLang="en-US" sz="2000" b="0" i="0" u="none" strike="noStrike" cap="none" normalizeH="0" baseline="0" dirty="0" err="1">
                <a:ln>
                  <a:noFill/>
                </a:ln>
                <a:solidFill>
                  <a:schemeClr val="tx1"/>
                </a:solidFill>
                <a:effectLst/>
                <a:latin typeface="Arial" panose="020B0604020202020204" pitchFamily="34" charset="0"/>
              </a:rPr>
              <a:t>signedness</a:t>
            </a:r>
            <a:r>
              <a:rPr kumimoji="0" lang="en-US" altLang="en-US" sz="2000" b="0" i="0" u="none" strike="noStrike" cap="none" normalizeH="0" baseline="0" dirty="0">
                <a:ln>
                  <a:noFill/>
                </a:ln>
                <a:solidFill>
                  <a:schemeClr val="tx1"/>
                </a:solidFill>
                <a:effectLst/>
                <a:latin typeface="Arial" panose="020B0604020202020204" pitchFamily="34" charset="0"/>
              </a:rPr>
              <a:t> is ignored unless it is signed negative in which case the behavior is undefined. The operator on the left decides a lot of semantics. If we are left shifting, there will always be zeros introduced on the right. If we are right shifting there are a few different cases:</a:t>
            </a:r>
            <a:endParaRPr lang="en-US" altLang="en-US" sz="2000" dirty="0">
              <a:solidFill>
                <a:schemeClr val="tx1"/>
              </a:solidFill>
              <a:latin typeface="Arial" panose="020B0604020202020204" pitchFamily="34" charset="0"/>
            </a:endParaRPr>
          </a:p>
          <a:p>
            <a:pPr marL="796925" lvl="3" indent="-342900" algn="l" rtl="0" eaLnBrk="0" fontAlgn="base" hangingPunct="0">
              <a:lnSpc>
                <a:spcPct val="150000"/>
              </a:lnSpc>
              <a:spcBef>
                <a:spcPct val="0"/>
              </a:spcBef>
              <a:spcAft>
                <a:spcPts val="1800"/>
              </a:spcAft>
              <a:buSzPct val="150000"/>
              <a:buFont typeface="Wingdings" panose="05000000000000000000" pitchFamily="2" charset="2"/>
              <a:buChar char="§"/>
            </a:pPr>
            <a:r>
              <a:rPr kumimoji="0" lang="en-US" altLang="en-US" sz="2000" b="0" i="0" u="none" strike="noStrike" cap="none" normalizeH="0" baseline="0" dirty="0">
                <a:ln>
                  <a:noFill/>
                </a:ln>
                <a:solidFill>
                  <a:schemeClr val="tx1"/>
                </a:solidFill>
                <a:effectLst/>
                <a:latin typeface="Arial" panose="020B0604020202020204" pitchFamily="34" charset="0"/>
              </a:rPr>
              <a:t>If the operand on the left is signed, then the integer is sign-extended. This means that if the number has the sign bit set, then any shift right will introduce ones on the left. If the number does not have the sign bit set, any shift right will introduce zeros on the left.</a:t>
            </a:r>
          </a:p>
          <a:p>
            <a:pPr marL="796925" lvl="8" indent="-342900" algn="l" rtl="0" eaLnBrk="0" fontAlgn="base" hangingPunct="0">
              <a:lnSpc>
                <a:spcPct val="150000"/>
              </a:lnSpc>
              <a:spcBef>
                <a:spcPct val="0"/>
              </a:spcBef>
              <a:spcAft>
                <a:spcPts val="1800"/>
              </a:spcAft>
              <a:buSzPct val="150000"/>
              <a:buFont typeface="Wingdings" panose="05000000000000000000" pitchFamily="2" charset="2"/>
              <a:buChar char="§"/>
            </a:pPr>
            <a:r>
              <a:rPr kumimoji="0" lang="en-US" altLang="en-US" sz="2000" b="0" i="0" u="none" strike="noStrike" cap="none" normalizeH="0" baseline="0" dirty="0">
                <a:ln>
                  <a:noFill/>
                </a:ln>
                <a:solidFill>
                  <a:schemeClr val="tx1"/>
                </a:solidFill>
                <a:effectLst/>
                <a:latin typeface="Arial" panose="020B0604020202020204" pitchFamily="34" charset="0"/>
              </a:rPr>
              <a:t>If the operand is unsigned, zeros will be introduced on the left either way.</a:t>
            </a:r>
          </a:p>
        </p:txBody>
      </p:sp>
    </p:spTree>
    <p:extLst>
      <p:ext uri="{BB962C8B-B14F-4D97-AF65-F5344CB8AC3E}">
        <p14:creationId xmlns:p14="http://schemas.microsoft.com/office/powerpoint/2010/main" val="39965452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43502" rIns="0" bIns="0" rtlCol="0">
            <a:spAutoFit/>
          </a:bodyPr>
          <a:lstStyle/>
          <a:p>
            <a:pPr marL="12700">
              <a:lnSpc>
                <a:spcPct val="100000"/>
              </a:lnSpc>
              <a:spcBef>
                <a:spcPts val="100"/>
              </a:spcBef>
            </a:pPr>
            <a:r>
              <a:rPr dirty="0"/>
              <a:t>Compiled</a:t>
            </a:r>
            <a:r>
              <a:rPr spc="-45" dirty="0"/>
              <a:t> </a:t>
            </a:r>
            <a:r>
              <a:rPr dirty="0"/>
              <a:t>vs</a:t>
            </a:r>
            <a:r>
              <a:rPr spc="-40" dirty="0"/>
              <a:t> </a:t>
            </a:r>
            <a:r>
              <a:rPr spc="-10" dirty="0"/>
              <a:t>Interpreted</a:t>
            </a:r>
            <a:r>
              <a:rPr spc="-40" dirty="0"/>
              <a:t> </a:t>
            </a:r>
            <a:r>
              <a:rPr spc="-10" dirty="0"/>
              <a:t>Language</a:t>
            </a:r>
          </a:p>
        </p:txBody>
      </p:sp>
      <p:grpSp>
        <p:nvGrpSpPr>
          <p:cNvPr id="3" name="object 3" descr="A hand-drawn diagram comparing compilation and interpretation. The top row shows a C source file going through a compiler to create machine code (binary), which is then run to display &quot;Hello!&quot; on a monitor. The bottom row shows a Python source file going directly through an interpreter to produce the same &quot;Hello!&quot; result on a monitor.&#10;"/>
          <p:cNvGrpSpPr/>
          <p:nvPr/>
        </p:nvGrpSpPr>
        <p:grpSpPr>
          <a:xfrm>
            <a:off x="435237" y="1920412"/>
            <a:ext cx="9318625" cy="4546600"/>
            <a:chOff x="435237" y="1920412"/>
            <a:chExt cx="9318625" cy="4546600"/>
          </a:xfrm>
        </p:grpSpPr>
        <p:pic>
          <p:nvPicPr>
            <p:cNvPr id="4" name="object 4" descr="A hand-drawn diagram comparing compilation and interpretation. The top row shows a C source file going through a compiler to create machine code (binary), which is then run to display &quot;Hello!&quot; on a monitor. The bottom row shows a Python source file going directly through an interpreter to produce the same &quot;Hello!&quot; result on a monitor."/>
            <p:cNvPicPr/>
            <p:nvPr/>
          </p:nvPicPr>
          <p:blipFill>
            <a:blip r:embed="rId3" cstate="print"/>
            <a:stretch>
              <a:fillRect/>
            </a:stretch>
          </p:blipFill>
          <p:spPr>
            <a:xfrm>
              <a:off x="515146" y="2075467"/>
              <a:ext cx="9233585" cy="4208184"/>
            </a:xfrm>
            <a:prstGeom prst="rect">
              <a:avLst/>
            </a:prstGeom>
          </p:spPr>
        </p:pic>
        <p:sp>
          <p:nvSpPr>
            <p:cNvPr id="5" name="object 5"/>
            <p:cNvSpPr/>
            <p:nvPr/>
          </p:nvSpPr>
          <p:spPr>
            <a:xfrm>
              <a:off x="435237" y="1920412"/>
              <a:ext cx="9318625" cy="4546600"/>
            </a:xfrm>
            <a:custGeom>
              <a:avLst/>
              <a:gdLst/>
              <a:ahLst/>
              <a:cxnLst/>
              <a:rect l="l" t="t" r="r" b="b"/>
              <a:pathLst>
                <a:path w="9318625" h="4546600">
                  <a:moveTo>
                    <a:pt x="0" y="0"/>
                  </a:moveTo>
                  <a:lnTo>
                    <a:pt x="9318256" y="0"/>
                  </a:lnTo>
                  <a:lnTo>
                    <a:pt x="9318256" y="4546473"/>
                  </a:lnTo>
                  <a:lnTo>
                    <a:pt x="0" y="4546473"/>
                  </a:lnTo>
                  <a:lnTo>
                    <a:pt x="0" y="0"/>
                  </a:lnTo>
                  <a:close/>
                </a:path>
              </a:pathLst>
            </a:custGeom>
            <a:ln w="9524">
              <a:solidFill>
                <a:srgbClr val="0F2044"/>
              </a:solidFill>
            </a:ln>
          </p:spPr>
          <p:txBody>
            <a:bodyPr wrap="square" lIns="0" tIns="0" rIns="0" bIns="0" rtlCol="0"/>
            <a:lstStyle/>
            <a:p>
              <a:endParaRPr/>
            </a:p>
          </p:txBody>
        </p:sp>
      </p:grpSp>
      <p:sp>
        <p:nvSpPr>
          <p:cNvPr id="6" name="object 6">
            <a:extLst>
              <a:ext uri="{C183D7F6-B498-43B3-948B-1728B52AA6E4}">
                <adec:decorative xmlns:adec="http://schemas.microsoft.com/office/drawing/2017/decorative" val="1"/>
              </a:ext>
            </a:extLst>
          </p:cNvPr>
          <p:cNvSpPr txBox="1"/>
          <p:nvPr/>
        </p:nvSpPr>
        <p:spPr>
          <a:xfrm>
            <a:off x="2867825" y="6530069"/>
            <a:ext cx="2903220" cy="177800"/>
          </a:xfrm>
          <a:prstGeom prst="rect">
            <a:avLst/>
          </a:prstGeom>
        </p:spPr>
        <p:txBody>
          <a:bodyPr vert="horz" wrap="square" lIns="0" tIns="12700" rIns="0" bIns="0" rtlCol="0">
            <a:spAutoFit/>
          </a:bodyPr>
          <a:lstStyle/>
          <a:p>
            <a:pPr marL="12700">
              <a:lnSpc>
                <a:spcPct val="100000"/>
              </a:lnSpc>
              <a:spcBef>
                <a:spcPts val="100"/>
              </a:spcBef>
            </a:pPr>
            <a:r>
              <a:rPr sz="1000" dirty="0">
                <a:solidFill>
                  <a:srgbClr val="0F2044"/>
                </a:solidFill>
                <a:latin typeface="Arial MT"/>
                <a:cs typeface="Arial MT"/>
              </a:rPr>
              <a:t>Image</a:t>
            </a:r>
            <a:r>
              <a:rPr sz="1000" spc="20" dirty="0">
                <a:solidFill>
                  <a:srgbClr val="0F2044"/>
                </a:solidFill>
                <a:latin typeface="Arial MT"/>
                <a:cs typeface="Arial MT"/>
              </a:rPr>
              <a:t> </a:t>
            </a:r>
            <a:r>
              <a:rPr sz="1000" dirty="0">
                <a:solidFill>
                  <a:srgbClr val="0F2044"/>
                </a:solidFill>
                <a:latin typeface="Arial MT"/>
                <a:cs typeface="Arial MT"/>
              </a:rPr>
              <a:t>credit</a:t>
            </a:r>
            <a:r>
              <a:rPr sz="1000" spc="25" dirty="0">
                <a:solidFill>
                  <a:srgbClr val="0F2044"/>
                </a:solidFill>
                <a:latin typeface="Arial MT"/>
                <a:cs typeface="Arial MT"/>
              </a:rPr>
              <a:t> </a:t>
            </a:r>
            <a:r>
              <a:rPr sz="1000" dirty="0">
                <a:solidFill>
                  <a:srgbClr val="0F2044"/>
                </a:solidFill>
                <a:latin typeface="Arial MT"/>
                <a:cs typeface="Arial MT"/>
              </a:rPr>
              <a:t>-</a:t>
            </a:r>
            <a:r>
              <a:rPr sz="1000" spc="25" dirty="0">
                <a:solidFill>
                  <a:srgbClr val="0F2044"/>
                </a:solidFill>
                <a:latin typeface="Arial MT"/>
                <a:cs typeface="Arial MT"/>
              </a:rPr>
              <a:t> </a:t>
            </a:r>
            <a:r>
              <a:rPr sz="1000" spc="-10" dirty="0">
                <a:solidFill>
                  <a:srgbClr val="0F2044"/>
                </a:solidFill>
                <a:latin typeface="Arial MT"/>
                <a:cs typeface="Arial MT"/>
              </a:rPr>
              <a:t>https://medium.com/from-the-scratch</a:t>
            </a:r>
            <a:endParaRPr sz="1000" dirty="0">
              <a:latin typeface="Arial MT"/>
              <a:cs typeface="Arial MT"/>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6"/>
          <p:cNvSpPr txBox="1">
            <a:spLocks noGrp="1"/>
          </p:cNvSpPr>
          <p:nvPr>
            <p:ph type="title"/>
          </p:nvPr>
        </p:nvSpPr>
        <p:spPr>
          <a:xfrm>
            <a:off x="410375" y="1304633"/>
            <a:ext cx="6487455" cy="529624"/>
          </a:xfrm>
          <a:prstGeom prst="rect">
            <a:avLst/>
          </a:prstGeom>
        </p:spPr>
        <p:txBody>
          <a:bodyPr vert="horz" wrap="square" lIns="0" tIns="143502" rIns="0" bIns="0" rtlCol="0">
            <a:spAutoFit/>
          </a:bodyPr>
          <a:lstStyle/>
          <a:p>
            <a:pPr marL="12700">
              <a:lnSpc>
                <a:spcPct val="100000"/>
              </a:lnSpc>
              <a:spcBef>
                <a:spcPts val="100"/>
              </a:spcBef>
            </a:pPr>
            <a:r>
              <a:rPr dirty="0"/>
              <a:t>Compiled</a:t>
            </a:r>
            <a:r>
              <a:rPr spc="-45" dirty="0"/>
              <a:t> </a:t>
            </a:r>
            <a:r>
              <a:rPr dirty="0"/>
              <a:t>vs</a:t>
            </a:r>
            <a:r>
              <a:rPr spc="-40" dirty="0"/>
              <a:t> </a:t>
            </a:r>
            <a:r>
              <a:rPr spc="-10" dirty="0"/>
              <a:t>Interpreted</a:t>
            </a:r>
            <a:r>
              <a:rPr spc="-40" dirty="0"/>
              <a:t> </a:t>
            </a:r>
            <a:r>
              <a:rPr spc="-10" dirty="0"/>
              <a:t>Language</a:t>
            </a:r>
            <a:r>
              <a:rPr lang="en-US" spc="-10" dirty="0"/>
              <a:t> (2)</a:t>
            </a:r>
            <a:endParaRPr spc="-10" dirty="0"/>
          </a:p>
        </p:txBody>
      </p:sp>
      <p:pic>
        <p:nvPicPr>
          <p:cNvPr id="5" name="object 5" descr="Pros and Cons Table&#10;A comparison table of Compiled versus Interpreted languages. Compiled pros include being &quot;ready to run&quot; and &quot;often faster,&quot; while cons include not being &quot;cross platform&quot;. Interpreted pros include being &quot;cross-platform&quot; and &quot;easier to debug,&quot; while cons include being &quot;often slower&quot; and requiring an interpreter."/>
          <p:cNvPicPr/>
          <p:nvPr/>
        </p:nvPicPr>
        <p:blipFill>
          <a:blip r:embed="rId2" cstate="print"/>
          <a:stretch>
            <a:fillRect/>
          </a:stretch>
        </p:blipFill>
        <p:spPr>
          <a:xfrm>
            <a:off x="152400" y="2024716"/>
            <a:ext cx="5566576" cy="3087421"/>
          </a:xfrm>
          <a:prstGeom prst="rect">
            <a:avLst/>
          </a:prstGeom>
        </p:spPr>
      </p:pic>
      <p:sp>
        <p:nvSpPr>
          <p:cNvPr id="8" name="object 8">
            <a:extLst>
              <a:ext uri="{C183D7F6-B498-43B3-948B-1728B52AA6E4}">
                <adec:decorative xmlns:adec="http://schemas.microsoft.com/office/drawing/2017/decorative" val="1"/>
              </a:ext>
            </a:extLst>
          </p:cNvPr>
          <p:cNvSpPr txBox="1"/>
          <p:nvPr/>
        </p:nvSpPr>
        <p:spPr>
          <a:xfrm>
            <a:off x="1971874" y="5226095"/>
            <a:ext cx="2351405" cy="177800"/>
          </a:xfrm>
          <a:prstGeom prst="rect">
            <a:avLst/>
          </a:prstGeom>
        </p:spPr>
        <p:txBody>
          <a:bodyPr vert="horz" wrap="square" lIns="0" tIns="12700" rIns="0" bIns="0" rtlCol="0">
            <a:spAutoFit/>
          </a:bodyPr>
          <a:lstStyle/>
          <a:p>
            <a:pPr marL="12700">
              <a:lnSpc>
                <a:spcPct val="100000"/>
              </a:lnSpc>
              <a:spcBef>
                <a:spcPts val="100"/>
              </a:spcBef>
            </a:pPr>
            <a:r>
              <a:rPr sz="1000" dirty="0">
                <a:solidFill>
                  <a:srgbClr val="0F2044"/>
                </a:solidFill>
                <a:latin typeface="Arial MT"/>
                <a:cs typeface="Arial MT"/>
              </a:rPr>
              <a:t>Image</a:t>
            </a:r>
            <a:r>
              <a:rPr sz="1000" spc="-25" dirty="0">
                <a:solidFill>
                  <a:srgbClr val="0F2044"/>
                </a:solidFill>
                <a:latin typeface="Arial MT"/>
                <a:cs typeface="Arial MT"/>
              </a:rPr>
              <a:t> </a:t>
            </a:r>
            <a:r>
              <a:rPr sz="1000" dirty="0">
                <a:solidFill>
                  <a:srgbClr val="0F2044"/>
                </a:solidFill>
                <a:latin typeface="Arial MT"/>
                <a:cs typeface="Arial MT"/>
              </a:rPr>
              <a:t>credit</a:t>
            </a:r>
            <a:r>
              <a:rPr sz="1000" spc="-20" dirty="0">
                <a:solidFill>
                  <a:srgbClr val="0F2044"/>
                </a:solidFill>
                <a:latin typeface="Arial MT"/>
                <a:cs typeface="Arial MT"/>
              </a:rPr>
              <a:t> </a:t>
            </a:r>
            <a:r>
              <a:rPr sz="1000" dirty="0">
                <a:solidFill>
                  <a:srgbClr val="0F2044"/>
                </a:solidFill>
                <a:latin typeface="Arial MT"/>
                <a:cs typeface="Arial MT"/>
              </a:rPr>
              <a:t>-</a:t>
            </a:r>
            <a:r>
              <a:rPr sz="1000" spc="-25" dirty="0">
                <a:solidFill>
                  <a:srgbClr val="0F2044"/>
                </a:solidFill>
                <a:latin typeface="Arial MT"/>
                <a:cs typeface="Arial MT"/>
              </a:rPr>
              <a:t> </a:t>
            </a:r>
            <a:r>
              <a:rPr sz="1000" spc="-10" dirty="0">
                <a:solidFill>
                  <a:srgbClr val="0F2044"/>
                </a:solidFill>
                <a:latin typeface="Arial MT"/>
                <a:cs typeface="Arial MT"/>
              </a:rPr>
              <a:t>https://learntocodewith.me/</a:t>
            </a:r>
            <a:endParaRPr sz="1000" dirty="0">
              <a:latin typeface="Arial MT"/>
              <a:cs typeface="Arial MT"/>
            </a:endParaRPr>
          </a:p>
        </p:txBody>
      </p:sp>
      <p:grpSp>
        <p:nvGrpSpPr>
          <p:cNvPr id="11" name="Group 10" descr="Language Examples and Execution Steps&#10;An infographic listing examples and steps for code execution. Compiled languages (C, C++, Go) are shown moving from language to machine code via &quot;compiling&quot;. Interpreted languages (Python, PHP, Ruby, JavaScript) are shown moving from language to a virtual machine via &quot;interpreting&quot; before reaching machine code.">
            <a:extLst>
              <a:ext uri="{FF2B5EF4-FFF2-40B4-BE49-F238E27FC236}">
                <a16:creationId xmlns:a16="http://schemas.microsoft.com/office/drawing/2014/main" id="{0EE39903-581C-B6C8-1D0B-A4B618DB6D87}"/>
              </a:ext>
            </a:extLst>
          </p:cNvPr>
          <p:cNvGrpSpPr/>
          <p:nvPr/>
        </p:nvGrpSpPr>
        <p:grpSpPr>
          <a:xfrm>
            <a:off x="5866612" y="1170703"/>
            <a:ext cx="5753100" cy="3952875"/>
            <a:chOff x="5866612" y="1170703"/>
            <a:chExt cx="5753100" cy="3952875"/>
          </a:xfrm>
        </p:grpSpPr>
        <p:pic>
          <p:nvPicPr>
            <p:cNvPr id="3" name="object 3" descr="Language Examples and Execution Steps&#10;An infographic listing examples and steps for code execution. Compiled languages (C, C++, Go) are shown moving from language to machine code via &quot;compiling&quot;. Interpreted languages (Python, PHP, Ruby, JavaScript) are shown moving from language to a virtual machine via &quot;interpreting&quot; before reaching machine code."/>
            <p:cNvPicPr/>
            <p:nvPr/>
          </p:nvPicPr>
          <p:blipFill>
            <a:blip r:embed="rId3" cstate="print"/>
            <a:stretch>
              <a:fillRect/>
            </a:stretch>
          </p:blipFill>
          <p:spPr>
            <a:xfrm>
              <a:off x="5871375" y="1175466"/>
              <a:ext cx="5648324" cy="3819524"/>
            </a:xfrm>
            <a:prstGeom prst="rect">
              <a:avLst/>
            </a:prstGeom>
          </p:spPr>
        </p:pic>
        <p:sp>
          <p:nvSpPr>
            <p:cNvPr id="4" name="object 4">
              <a:extLst>
                <a:ext uri="{C183D7F6-B498-43B3-948B-1728B52AA6E4}">
                  <adec:decorative xmlns:adec="http://schemas.microsoft.com/office/drawing/2017/decorative" val="1"/>
                </a:ext>
              </a:extLst>
            </p:cNvPr>
            <p:cNvSpPr/>
            <p:nvPr/>
          </p:nvSpPr>
          <p:spPr>
            <a:xfrm>
              <a:off x="5866612" y="1170703"/>
              <a:ext cx="5753100" cy="3952875"/>
            </a:xfrm>
            <a:custGeom>
              <a:avLst/>
              <a:gdLst/>
              <a:ahLst/>
              <a:cxnLst/>
              <a:rect l="l" t="t" r="r" b="b"/>
              <a:pathLst>
                <a:path w="5753100" h="3952875">
                  <a:moveTo>
                    <a:pt x="0" y="0"/>
                  </a:moveTo>
                  <a:lnTo>
                    <a:pt x="5753099" y="0"/>
                  </a:lnTo>
                  <a:lnTo>
                    <a:pt x="5753099" y="3952874"/>
                  </a:lnTo>
                  <a:lnTo>
                    <a:pt x="0" y="3952874"/>
                  </a:lnTo>
                  <a:lnTo>
                    <a:pt x="0" y="0"/>
                  </a:lnTo>
                  <a:close/>
                </a:path>
              </a:pathLst>
            </a:custGeom>
            <a:ln w="9524">
              <a:solidFill>
                <a:srgbClr val="0F2044"/>
              </a:solidFill>
            </a:ln>
          </p:spPr>
          <p:txBody>
            <a:bodyPr wrap="square" lIns="0" tIns="0" rIns="0" bIns="0" rtlCol="0"/>
            <a:lstStyle/>
            <a:p>
              <a:endParaRPr/>
            </a:p>
          </p:txBody>
        </p:sp>
      </p:grpSp>
      <p:sp>
        <p:nvSpPr>
          <p:cNvPr id="7" name="object 7">
            <a:extLst>
              <a:ext uri="{C183D7F6-B498-43B3-948B-1728B52AA6E4}">
                <adec:decorative xmlns:adec="http://schemas.microsoft.com/office/drawing/2017/decorative" val="1"/>
              </a:ext>
            </a:extLst>
          </p:cNvPr>
          <p:cNvSpPr txBox="1"/>
          <p:nvPr/>
        </p:nvSpPr>
        <p:spPr>
          <a:xfrm>
            <a:off x="7482875" y="5186769"/>
            <a:ext cx="2348230" cy="177800"/>
          </a:xfrm>
          <a:prstGeom prst="rect">
            <a:avLst/>
          </a:prstGeom>
        </p:spPr>
        <p:txBody>
          <a:bodyPr vert="horz" wrap="square" lIns="0" tIns="12700" rIns="0" bIns="0" rtlCol="0">
            <a:spAutoFit/>
          </a:bodyPr>
          <a:lstStyle/>
          <a:p>
            <a:pPr marL="12700">
              <a:lnSpc>
                <a:spcPct val="100000"/>
              </a:lnSpc>
              <a:spcBef>
                <a:spcPts val="100"/>
              </a:spcBef>
            </a:pPr>
            <a:r>
              <a:rPr sz="1000" dirty="0">
                <a:solidFill>
                  <a:srgbClr val="0F2044"/>
                </a:solidFill>
                <a:latin typeface="Arial MT"/>
                <a:cs typeface="Arial MT"/>
              </a:rPr>
              <a:t>Image</a:t>
            </a:r>
            <a:r>
              <a:rPr sz="1000" spc="-25" dirty="0">
                <a:solidFill>
                  <a:srgbClr val="0F2044"/>
                </a:solidFill>
                <a:latin typeface="Arial MT"/>
                <a:cs typeface="Arial MT"/>
              </a:rPr>
              <a:t> </a:t>
            </a:r>
            <a:r>
              <a:rPr sz="1000" dirty="0">
                <a:solidFill>
                  <a:srgbClr val="0F2044"/>
                </a:solidFill>
                <a:latin typeface="Arial MT"/>
                <a:cs typeface="Arial MT"/>
              </a:rPr>
              <a:t>credit</a:t>
            </a:r>
            <a:r>
              <a:rPr sz="1000" spc="-25" dirty="0">
                <a:solidFill>
                  <a:srgbClr val="0F2044"/>
                </a:solidFill>
                <a:latin typeface="Arial MT"/>
                <a:cs typeface="Arial MT"/>
              </a:rPr>
              <a:t> </a:t>
            </a:r>
            <a:r>
              <a:rPr sz="1000" dirty="0">
                <a:solidFill>
                  <a:srgbClr val="0F2044"/>
                </a:solidFill>
                <a:latin typeface="Arial MT"/>
                <a:cs typeface="Arial MT"/>
              </a:rPr>
              <a:t>-</a:t>
            </a:r>
            <a:r>
              <a:rPr sz="1000" spc="-20" dirty="0">
                <a:solidFill>
                  <a:srgbClr val="0F2044"/>
                </a:solidFill>
                <a:latin typeface="Arial MT"/>
                <a:cs typeface="Arial MT"/>
              </a:rPr>
              <a:t> </a:t>
            </a:r>
            <a:r>
              <a:rPr sz="1000" dirty="0">
                <a:solidFill>
                  <a:srgbClr val="0F2044"/>
                </a:solidFill>
                <a:latin typeface="Arial MT"/>
                <a:cs typeface="Arial MT"/>
              </a:rPr>
              <a:t>Manuel</a:t>
            </a:r>
            <a:r>
              <a:rPr sz="1000" spc="-25" dirty="0">
                <a:solidFill>
                  <a:srgbClr val="0F2044"/>
                </a:solidFill>
                <a:latin typeface="Arial MT"/>
                <a:cs typeface="Arial MT"/>
              </a:rPr>
              <a:t> </a:t>
            </a:r>
            <a:r>
              <a:rPr sz="1000" dirty="0">
                <a:solidFill>
                  <a:srgbClr val="0F2044"/>
                </a:solidFill>
                <a:latin typeface="Arial MT"/>
                <a:cs typeface="Arial MT"/>
              </a:rPr>
              <a:t>Grullon</a:t>
            </a:r>
            <a:r>
              <a:rPr sz="1000" spc="-20" dirty="0">
                <a:solidFill>
                  <a:srgbClr val="0F2044"/>
                </a:solidFill>
                <a:latin typeface="Arial MT"/>
                <a:cs typeface="Arial MT"/>
              </a:rPr>
              <a:t> </a:t>
            </a:r>
            <a:r>
              <a:rPr sz="1000" dirty="0">
                <a:solidFill>
                  <a:srgbClr val="0F2044"/>
                </a:solidFill>
                <a:latin typeface="Arial MT"/>
                <a:cs typeface="Arial MT"/>
              </a:rPr>
              <a:t>@</a:t>
            </a:r>
            <a:r>
              <a:rPr sz="1000" spc="-25" dirty="0">
                <a:solidFill>
                  <a:srgbClr val="0F2044"/>
                </a:solidFill>
                <a:latin typeface="Arial MT"/>
                <a:cs typeface="Arial MT"/>
              </a:rPr>
              <a:t> </a:t>
            </a:r>
            <a:r>
              <a:rPr sz="1000" spc="-10" dirty="0">
                <a:solidFill>
                  <a:srgbClr val="0F2044"/>
                </a:solidFill>
                <a:latin typeface="Arial MT"/>
                <a:cs typeface="Arial MT"/>
              </a:rPr>
              <a:t>Medium</a:t>
            </a:r>
            <a:endParaRPr sz="1000" dirty="0">
              <a:latin typeface="Arial MT"/>
              <a:cs typeface="Arial MT"/>
            </a:endParaRPr>
          </a:p>
        </p:txBody>
      </p:sp>
      <p:sp>
        <p:nvSpPr>
          <p:cNvPr id="9" name="object 9"/>
          <p:cNvSpPr txBox="1"/>
          <p:nvPr/>
        </p:nvSpPr>
        <p:spPr>
          <a:xfrm>
            <a:off x="3276600" y="5562600"/>
            <a:ext cx="6087710" cy="1027910"/>
          </a:xfrm>
          <a:prstGeom prst="rect">
            <a:avLst/>
          </a:prstGeom>
        </p:spPr>
        <p:txBody>
          <a:bodyPr vert="horz" wrap="square" lIns="0" tIns="12700" rIns="0" bIns="0" rtlCol="0">
            <a:spAutoFit/>
          </a:bodyPr>
          <a:lstStyle/>
          <a:p>
            <a:pPr marL="12700" marR="5080">
              <a:lnSpc>
                <a:spcPct val="110000"/>
              </a:lnSpc>
              <a:spcBef>
                <a:spcPts val="100"/>
              </a:spcBef>
            </a:pPr>
            <a:r>
              <a:rPr sz="2000" b="1" spc="-10" dirty="0">
                <a:solidFill>
                  <a:srgbClr val="0F2044"/>
                </a:solidFill>
                <a:latin typeface="Arial"/>
                <a:cs typeface="Arial"/>
              </a:rPr>
              <a:t>Compiled</a:t>
            </a:r>
            <a:r>
              <a:rPr lang="en-US" sz="2000" b="1" spc="-10" dirty="0">
                <a:solidFill>
                  <a:srgbClr val="0F2044"/>
                </a:solidFill>
                <a:latin typeface="Arial"/>
                <a:cs typeface="Arial"/>
              </a:rPr>
              <a:t>		</a:t>
            </a:r>
            <a:r>
              <a:rPr lang="en-US" sz="2000" dirty="0">
                <a:solidFill>
                  <a:srgbClr val="0F2044"/>
                </a:solidFill>
                <a:latin typeface="Arial MT"/>
                <a:cs typeface="Arial MT"/>
              </a:rPr>
              <a:t>C,</a:t>
            </a:r>
            <a:r>
              <a:rPr lang="en-US" sz="2000" spc="-25" dirty="0">
                <a:solidFill>
                  <a:srgbClr val="0F2044"/>
                </a:solidFill>
                <a:latin typeface="Arial MT"/>
                <a:cs typeface="Arial MT"/>
              </a:rPr>
              <a:t> </a:t>
            </a:r>
            <a:r>
              <a:rPr lang="en-US" sz="2000" dirty="0">
                <a:solidFill>
                  <a:srgbClr val="0F2044"/>
                </a:solidFill>
                <a:latin typeface="Arial MT"/>
                <a:cs typeface="Arial MT"/>
              </a:rPr>
              <a:t>C++,</a:t>
            </a:r>
            <a:r>
              <a:rPr lang="en-US" sz="2000" spc="-25" dirty="0">
                <a:solidFill>
                  <a:srgbClr val="0F2044"/>
                </a:solidFill>
                <a:latin typeface="Arial MT"/>
                <a:cs typeface="Arial MT"/>
              </a:rPr>
              <a:t> </a:t>
            </a:r>
            <a:r>
              <a:rPr lang="en-US" sz="2000" dirty="0">
                <a:solidFill>
                  <a:srgbClr val="0F2044"/>
                </a:solidFill>
                <a:latin typeface="Arial MT"/>
                <a:cs typeface="Arial MT"/>
              </a:rPr>
              <a:t>Objective</a:t>
            </a:r>
            <a:r>
              <a:rPr lang="en-US" sz="2000" spc="-25" dirty="0">
                <a:solidFill>
                  <a:srgbClr val="0F2044"/>
                </a:solidFill>
                <a:latin typeface="Arial MT"/>
                <a:cs typeface="Arial MT"/>
              </a:rPr>
              <a:t> </a:t>
            </a:r>
            <a:r>
              <a:rPr lang="en-US" sz="2000" spc="-50" dirty="0">
                <a:solidFill>
                  <a:srgbClr val="0F2044"/>
                </a:solidFill>
                <a:latin typeface="Arial MT"/>
                <a:cs typeface="Arial MT"/>
              </a:rPr>
              <a:t>C </a:t>
            </a:r>
            <a:endParaRPr lang="en-US" sz="2000" b="1" spc="-10" dirty="0">
              <a:solidFill>
                <a:srgbClr val="0F2044"/>
              </a:solidFill>
              <a:latin typeface="Arial"/>
              <a:cs typeface="Arial"/>
            </a:endParaRPr>
          </a:p>
          <a:p>
            <a:pPr marL="12700" marR="5080">
              <a:lnSpc>
                <a:spcPct val="110000"/>
              </a:lnSpc>
              <a:spcBef>
                <a:spcPts val="100"/>
              </a:spcBef>
            </a:pPr>
            <a:r>
              <a:rPr sz="2000" b="1" spc="-10" dirty="0">
                <a:solidFill>
                  <a:srgbClr val="0F2044"/>
                </a:solidFill>
                <a:latin typeface="Arial"/>
                <a:cs typeface="Arial"/>
              </a:rPr>
              <a:t>Interpreted</a:t>
            </a:r>
            <a:r>
              <a:rPr lang="en-US" sz="2000" b="1" spc="-10" dirty="0">
                <a:solidFill>
                  <a:srgbClr val="0F2044"/>
                </a:solidFill>
                <a:latin typeface="Arial"/>
                <a:cs typeface="Arial"/>
              </a:rPr>
              <a:t>		</a:t>
            </a:r>
            <a:r>
              <a:rPr lang="en-US" sz="2000" spc="-60" dirty="0">
                <a:solidFill>
                  <a:srgbClr val="0F2044"/>
                </a:solidFill>
                <a:latin typeface="Arial MT"/>
                <a:cs typeface="Arial MT"/>
              </a:rPr>
              <a:t>PHP,</a:t>
            </a:r>
            <a:r>
              <a:rPr lang="en-US" sz="2000" spc="-75" dirty="0">
                <a:solidFill>
                  <a:srgbClr val="0F2044"/>
                </a:solidFill>
                <a:latin typeface="Arial MT"/>
                <a:cs typeface="Arial MT"/>
              </a:rPr>
              <a:t> </a:t>
            </a:r>
            <a:r>
              <a:rPr lang="en-US" sz="2000" spc="-10" dirty="0">
                <a:solidFill>
                  <a:srgbClr val="0F2044"/>
                </a:solidFill>
                <a:latin typeface="Arial MT"/>
                <a:cs typeface="Arial MT"/>
              </a:rPr>
              <a:t>JavaScript</a:t>
            </a:r>
            <a:endParaRPr lang="en-US" sz="2000" b="1" spc="-10" dirty="0">
              <a:solidFill>
                <a:srgbClr val="0F2044"/>
              </a:solidFill>
              <a:latin typeface="Arial"/>
              <a:cs typeface="Arial"/>
            </a:endParaRPr>
          </a:p>
          <a:p>
            <a:pPr marL="12700" marR="5080">
              <a:lnSpc>
                <a:spcPct val="110000"/>
              </a:lnSpc>
              <a:spcBef>
                <a:spcPts val="100"/>
              </a:spcBef>
            </a:pPr>
            <a:r>
              <a:rPr sz="2000" b="1" spc="-10" dirty="0">
                <a:solidFill>
                  <a:srgbClr val="0F2044"/>
                </a:solidFill>
                <a:latin typeface="Arial"/>
                <a:cs typeface="Arial"/>
              </a:rPr>
              <a:t>Hybrid</a:t>
            </a:r>
            <a:r>
              <a:rPr lang="en-US" sz="2000" b="1" spc="-10" dirty="0">
                <a:solidFill>
                  <a:srgbClr val="0F2044"/>
                </a:solidFill>
                <a:latin typeface="Arial"/>
                <a:cs typeface="Arial"/>
              </a:rPr>
              <a:t>			</a:t>
            </a:r>
            <a:r>
              <a:rPr lang="fi-FI" sz="2000" dirty="0">
                <a:solidFill>
                  <a:srgbClr val="0F2044"/>
                </a:solidFill>
                <a:latin typeface="Arial MT"/>
                <a:cs typeface="Arial MT"/>
              </a:rPr>
              <a:t>Java,</a:t>
            </a:r>
            <a:r>
              <a:rPr lang="fi-FI" sz="2000" spc="-40" dirty="0">
                <a:solidFill>
                  <a:srgbClr val="0F2044"/>
                </a:solidFill>
                <a:latin typeface="Arial MT"/>
                <a:cs typeface="Arial MT"/>
              </a:rPr>
              <a:t> </a:t>
            </a:r>
            <a:r>
              <a:rPr lang="fi-FI" sz="2000" dirty="0">
                <a:solidFill>
                  <a:srgbClr val="0F2044"/>
                </a:solidFill>
                <a:latin typeface="Arial MT"/>
                <a:cs typeface="Arial MT"/>
              </a:rPr>
              <a:t>C#,</a:t>
            </a:r>
            <a:r>
              <a:rPr lang="fi-FI" sz="2000" spc="-40" dirty="0">
                <a:solidFill>
                  <a:srgbClr val="0F2044"/>
                </a:solidFill>
                <a:latin typeface="Arial MT"/>
                <a:cs typeface="Arial MT"/>
              </a:rPr>
              <a:t> </a:t>
            </a:r>
            <a:r>
              <a:rPr lang="fi-FI" sz="2000" spc="-35" dirty="0">
                <a:solidFill>
                  <a:srgbClr val="0F2044"/>
                </a:solidFill>
                <a:latin typeface="Arial MT"/>
                <a:cs typeface="Arial MT"/>
              </a:rPr>
              <a:t>VB.NET,</a:t>
            </a:r>
            <a:r>
              <a:rPr lang="fi-FI" sz="2000" spc="-40" dirty="0">
                <a:solidFill>
                  <a:srgbClr val="0F2044"/>
                </a:solidFill>
                <a:latin typeface="Arial MT"/>
                <a:cs typeface="Arial MT"/>
              </a:rPr>
              <a:t> </a:t>
            </a:r>
            <a:r>
              <a:rPr lang="fi-FI" sz="2000" spc="-10" dirty="0">
                <a:solidFill>
                  <a:srgbClr val="0F2044"/>
                </a:solidFill>
                <a:latin typeface="Arial MT"/>
                <a:cs typeface="Arial MT"/>
              </a:rPr>
              <a:t>Python</a:t>
            </a:r>
            <a:endParaRPr lang="fi-FI" sz="2000" dirty="0">
              <a:latin typeface="Arial MT"/>
              <a:cs typeface="Arial MT"/>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3607" rIns="0" bIns="0" rtlCol="0">
            <a:spAutoFit/>
          </a:bodyPr>
          <a:lstStyle/>
          <a:p>
            <a:pPr marL="12700">
              <a:lnSpc>
                <a:spcPts val="2885"/>
              </a:lnSpc>
              <a:spcBef>
                <a:spcPts val="100"/>
              </a:spcBef>
            </a:pPr>
            <a:r>
              <a:rPr dirty="0"/>
              <a:t>Crash</a:t>
            </a:r>
            <a:r>
              <a:rPr spc="-60" dirty="0"/>
              <a:t> </a:t>
            </a:r>
            <a:r>
              <a:rPr dirty="0"/>
              <a:t>course</a:t>
            </a:r>
            <a:r>
              <a:rPr spc="-60" dirty="0"/>
              <a:t> </a:t>
            </a:r>
            <a:r>
              <a:rPr spc="-10" dirty="0"/>
              <a:t>introduction</a:t>
            </a:r>
            <a:r>
              <a:rPr spc="-60" dirty="0"/>
              <a:t> </a:t>
            </a:r>
            <a:r>
              <a:rPr dirty="0"/>
              <a:t>to</a:t>
            </a:r>
            <a:r>
              <a:rPr spc="-60" dirty="0"/>
              <a:t> </a:t>
            </a:r>
            <a:r>
              <a:rPr spc="-50" dirty="0"/>
              <a:t>C</a:t>
            </a:r>
          </a:p>
          <a:p>
            <a:pPr marL="12700">
              <a:lnSpc>
                <a:spcPts val="2285"/>
              </a:lnSpc>
            </a:pPr>
            <a:r>
              <a:rPr sz="2000" spc="-10" dirty="0"/>
              <a:t>Preprocessor</a:t>
            </a:r>
            <a:r>
              <a:rPr sz="2000" spc="-60" dirty="0"/>
              <a:t> </a:t>
            </a:r>
            <a:r>
              <a:rPr sz="2000" spc="-10" dirty="0"/>
              <a:t>directive</a:t>
            </a:r>
            <a:endParaRPr sz="2000" dirty="0"/>
          </a:p>
        </p:txBody>
      </p:sp>
      <p:sp>
        <p:nvSpPr>
          <p:cNvPr id="12" name="Google Shape;103;p17">
            <a:extLst>
              <a:ext uri="{FF2B5EF4-FFF2-40B4-BE49-F238E27FC236}">
                <a16:creationId xmlns:a16="http://schemas.microsoft.com/office/drawing/2014/main" id="{3F487364-1CDB-0E26-1458-C0D2314404F2}"/>
              </a:ext>
            </a:extLst>
          </p:cNvPr>
          <p:cNvSpPr txBox="1"/>
          <p:nvPr/>
        </p:nvSpPr>
        <p:spPr>
          <a:xfrm>
            <a:off x="5807175" y="2358125"/>
            <a:ext cx="5442300" cy="249296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US" sz="2000" dirty="0">
                <a:solidFill>
                  <a:srgbClr val="0F2044"/>
                </a:solidFill>
              </a:rPr>
              <a:t>The </a:t>
            </a:r>
            <a:r>
              <a:rPr lang="en-US" sz="2000" dirty="0">
                <a:solidFill>
                  <a:srgbClr val="A00C30"/>
                </a:solidFill>
                <a:highlight>
                  <a:srgbClr val="D9D9D9"/>
                </a:highlight>
              </a:rPr>
              <a:t>#include</a:t>
            </a:r>
            <a:r>
              <a:rPr lang="en-US" sz="2000" dirty="0">
                <a:solidFill>
                  <a:srgbClr val="A00C30"/>
                </a:solidFill>
              </a:rPr>
              <a:t> </a:t>
            </a:r>
            <a:r>
              <a:rPr lang="en-US" sz="2000" dirty="0">
                <a:solidFill>
                  <a:srgbClr val="0F2044"/>
                </a:solidFill>
              </a:rPr>
              <a:t>directive takes the file </a:t>
            </a:r>
            <a:r>
              <a:rPr lang="en-US" sz="2000" dirty="0" err="1">
                <a:solidFill>
                  <a:srgbClr val="A00C30"/>
                </a:solidFill>
                <a:highlight>
                  <a:srgbClr val="D9D9D9"/>
                </a:highlight>
              </a:rPr>
              <a:t>stdio.h</a:t>
            </a:r>
            <a:r>
              <a:rPr lang="en-US" sz="2000" dirty="0">
                <a:solidFill>
                  <a:srgbClr val="0F2044"/>
                </a:solidFill>
              </a:rPr>
              <a:t> (which stands for standard input and output) located somewhere in your operating system, copies the text, and substitutes it where the </a:t>
            </a:r>
            <a:r>
              <a:rPr lang="en-US" sz="2000" dirty="0">
                <a:solidFill>
                  <a:srgbClr val="A00C30"/>
                </a:solidFill>
                <a:highlight>
                  <a:srgbClr val="D9D9D9"/>
                </a:highlight>
              </a:rPr>
              <a:t>#include</a:t>
            </a:r>
            <a:r>
              <a:rPr lang="en-US" sz="2000" dirty="0">
                <a:solidFill>
                  <a:srgbClr val="A00C30"/>
                </a:solidFill>
              </a:rPr>
              <a:t> </a:t>
            </a:r>
            <a:r>
              <a:rPr lang="en-US" sz="2000" dirty="0">
                <a:solidFill>
                  <a:srgbClr val="0F2044"/>
                </a:solidFill>
              </a:rPr>
              <a:t>was.</a:t>
            </a:r>
            <a:endParaRPr sz="2000" dirty="0">
              <a:solidFill>
                <a:srgbClr val="0F2044"/>
              </a:solidFill>
            </a:endParaRPr>
          </a:p>
        </p:txBody>
      </p:sp>
      <p:pic>
        <p:nvPicPr>
          <p:cNvPr id="3" name="object 3" descr="C Programming Example&#10;A screenshot of a &quot;Hello World&quot; program written in the C programming language. The code includes the standard input-output library, a main function, a printf statement to display the text, and a return statement to end the program."/>
          <p:cNvPicPr/>
          <p:nvPr/>
        </p:nvPicPr>
        <p:blipFill>
          <a:blip r:embed="rId3" cstate="print"/>
          <a:stretch>
            <a:fillRect/>
          </a:stretch>
        </p:blipFill>
        <p:spPr>
          <a:xfrm>
            <a:off x="451050" y="2254541"/>
            <a:ext cx="4972049" cy="2762249"/>
          </a:xfrm>
          <a:prstGeom prst="rect">
            <a:avLst/>
          </a:prstGeom>
        </p:spPr>
      </p:pic>
      <p:sp>
        <p:nvSpPr>
          <p:cNvPr id="4" name="object 4"/>
          <p:cNvSpPr txBox="1"/>
          <p:nvPr/>
        </p:nvSpPr>
        <p:spPr>
          <a:xfrm>
            <a:off x="1887350" y="5082205"/>
            <a:ext cx="2078989" cy="254000"/>
          </a:xfrm>
          <a:prstGeom prst="rect">
            <a:avLst/>
          </a:prstGeom>
        </p:spPr>
        <p:txBody>
          <a:bodyPr vert="horz" wrap="square" lIns="0" tIns="12700" rIns="0" bIns="0" rtlCol="0">
            <a:spAutoFit/>
          </a:bodyPr>
          <a:lstStyle/>
          <a:p>
            <a:pPr marL="12700">
              <a:lnSpc>
                <a:spcPct val="100000"/>
              </a:lnSpc>
              <a:spcBef>
                <a:spcPts val="100"/>
              </a:spcBef>
            </a:pPr>
            <a:r>
              <a:rPr sz="1500" dirty="0">
                <a:solidFill>
                  <a:srgbClr val="0F2044"/>
                </a:solidFill>
                <a:latin typeface="Arial MT"/>
                <a:cs typeface="Arial MT"/>
              </a:rPr>
              <a:t>The</a:t>
            </a:r>
            <a:r>
              <a:rPr sz="1500" spc="-55" dirty="0">
                <a:solidFill>
                  <a:srgbClr val="0F2044"/>
                </a:solidFill>
                <a:latin typeface="Arial MT"/>
                <a:cs typeface="Arial MT"/>
              </a:rPr>
              <a:t> </a:t>
            </a:r>
            <a:r>
              <a:rPr sz="1500" dirty="0">
                <a:solidFill>
                  <a:srgbClr val="0F2044"/>
                </a:solidFill>
                <a:latin typeface="Arial MT"/>
                <a:cs typeface="Arial MT"/>
              </a:rPr>
              <a:t>hello</a:t>
            </a:r>
            <a:r>
              <a:rPr sz="1500" spc="-55" dirty="0">
                <a:solidFill>
                  <a:srgbClr val="0F2044"/>
                </a:solidFill>
                <a:latin typeface="Arial MT"/>
                <a:cs typeface="Arial MT"/>
              </a:rPr>
              <a:t> </a:t>
            </a:r>
            <a:r>
              <a:rPr sz="1500" dirty="0">
                <a:solidFill>
                  <a:srgbClr val="0F2044"/>
                </a:solidFill>
                <a:latin typeface="Arial MT"/>
                <a:cs typeface="Arial MT"/>
              </a:rPr>
              <a:t>world</a:t>
            </a:r>
            <a:r>
              <a:rPr sz="1500" spc="-50" dirty="0">
                <a:solidFill>
                  <a:srgbClr val="0F2044"/>
                </a:solidFill>
                <a:latin typeface="Arial MT"/>
                <a:cs typeface="Arial MT"/>
              </a:rPr>
              <a:t> </a:t>
            </a:r>
            <a:r>
              <a:rPr sz="1500" spc="-10" dirty="0">
                <a:solidFill>
                  <a:srgbClr val="0F2044"/>
                </a:solidFill>
                <a:latin typeface="Arial MT"/>
                <a:cs typeface="Arial MT"/>
              </a:rPr>
              <a:t>program</a:t>
            </a:r>
            <a:endParaRPr sz="1500">
              <a:latin typeface="Arial MT"/>
              <a:cs typeface="Arial MT"/>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bject 11"/>
          <p:cNvSpPr txBox="1">
            <a:spLocks noGrp="1"/>
          </p:cNvSpPr>
          <p:nvPr>
            <p:ph type="title"/>
          </p:nvPr>
        </p:nvSpPr>
        <p:spPr>
          <a:xfrm>
            <a:off x="410375" y="1415541"/>
            <a:ext cx="4309110" cy="681990"/>
          </a:xfrm>
          <a:prstGeom prst="rect">
            <a:avLst/>
          </a:prstGeom>
        </p:spPr>
        <p:txBody>
          <a:bodyPr vert="horz" wrap="square" lIns="0" tIns="12700" rIns="0" bIns="0" rtlCol="0">
            <a:spAutoFit/>
          </a:bodyPr>
          <a:lstStyle/>
          <a:p>
            <a:pPr marL="12700">
              <a:lnSpc>
                <a:spcPts val="2885"/>
              </a:lnSpc>
              <a:spcBef>
                <a:spcPts val="100"/>
              </a:spcBef>
            </a:pPr>
            <a:r>
              <a:rPr dirty="0"/>
              <a:t>Crash</a:t>
            </a:r>
            <a:r>
              <a:rPr spc="-60" dirty="0"/>
              <a:t> </a:t>
            </a:r>
            <a:r>
              <a:rPr dirty="0"/>
              <a:t>course</a:t>
            </a:r>
            <a:r>
              <a:rPr spc="-60" dirty="0"/>
              <a:t> </a:t>
            </a:r>
            <a:r>
              <a:rPr spc="-10" dirty="0"/>
              <a:t>introduction</a:t>
            </a:r>
            <a:r>
              <a:rPr spc="-60" dirty="0"/>
              <a:t> </a:t>
            </a:r>
            <a:r>
              <a:rPr dirty="0"/>
              <a:t>to</a:t>
            </a:r>
            <a:r>
              <a:rPr spc="-60" dirty="0"/>
              <a:t> </a:t>
            </a:r>
            <a:r>
              <a:rPr spc="-50" dirty="0"/>
              <a:t>C</a:t>
            </a:r>
          </a:p>
          <a:p>
            <a:pPr marL="12700">
              <a:lnSpc>
                <a:spcPts val="2285"/>
              </a:lnSpc>
            </a:pPr>
            <a:r>
              <a:rPr sz="2000" dirty="0"/>
              <a:t>void</a:t>
            </a:r>
            <a:r>
              <a:rPr sz="2000" spc="-25" dirty="0"/>
              <a:t> </a:t>
            </a:r>
            <a:r>
              <a:rPr sz="2000" dirty="0"/>
              <a:t>-</a:t>
            </a:r>
            <a:r>
              <a:rPr sz="2000" spc="-20" dirty="0"/>
              <a:t> </a:t>
            </a:r>
            <a:r>
              <a:rPr sz="2000" dirty="0"/>
              <a:t>no</a:t>
            </a:r>
            <a:r>
              <a:rPr sz="2000" spc="-25" dirty="0"/>
              <a:t> </a:t>
            </a:r>
            <a:r>
              <a:rPr sz="2000" spc="-10" dirty="0"/>
              <a:t>arguments</a:t>
            </a:r>
            <a:endParaRPr sz="2000"/>
          </a:p>
        </p:txBody>
      </p:sp>
      <p:sp>
        <p:nvSpPr>
          <p:cNvPr id="12" name="Google Shape;111;p18">
            <a:extLst>
              <a:ext uri="{FF2B5EF4-FFF2-40B4-BE49-F238E27FC236}">
                <a16:creationId xmlns:a16="http://schemas.microsoft.com/office/drawing/2014/main" id="{0F714B16-821E-FA48-B91B-7A18C57EB280}"/>
              </a:ext>
            </a:extLst>
          </p:cNvPr>
          <p:cNvSpPr txBox="1"/>
          <p:nvPr/>
        </p:nvSpPr>
        <p:spPr>
          <a:xfrm>
            <a:off x="5807175" y="1634100"/>
            <a:ext cx="5171100" cy="4801284"/>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US" sz="2000" dirty="0">
                <a:solidFill>
                  <a:srgbClr val="0F2044"/>
                </a:solidFill>
              </a:rPr>
              <a:t>The </a:t>
            </a:r>
            <a:r>
              <a:rPr lang="en-US" sz="2000" dirty="0">
                <a:solidFill>
                  <a:srgbClr val="A00C30"/>
                </a:solidFill>
                <a:highlight>
                  <a:srgbClr val="D9D9D9"/>
                </a:highlight>
              </a:rPr>
              <a:t>int main(void)</a:t>
            </a:r>
            <a:r>
              <a:rPr lang="en-US" sz="2000" dirty="0">
                <a:solidFill>
                  <a:srgbClr val="A00C30"/>
                </a:solidFill>
              </a:rPr>
              <a:t> </a:t>
            </a:r>
            <a:r>
              <a:rPr lang="en-US" sz="2000" dirty="0">
                <a:solidFill>
                  <a:srgbClr val="0F2044"/>
                </a:solidFill>
              </a:rPr>
              <a:t>is a function declaration. </a:t>
            </a:r>
            <a:endParaRPr sz="2000" dirty="0">
              <a:solidFill>
                <a:srgbClr val="0F2044"/>
              </a:solidFill>
            </a:endParaRPr>
          </a:p>
          <a:p>
            <a:pPr marL="0" lvl="0" indent="0" algn="l" rtl="0">
              <a:lnSpc>
                <a:spcPct val="150000"/>
              </a:lnSpc>
              <a:spcBef>
                <a:spcPts val="0"/>
              </a:spcBef>
              <a:spcAft>
                <a:spcPts val="0"/>
              </a:spcAft>
              <a:buNone/>
            </a:pPr>
            <a:endParaRPr sz="2000" dirty="0">
              <a:solidFill>
                <a:srgbClr val="0F2044"/>
              </a:solidFill>
            </a:endParaRPr>
          </a:p>
          <a:p>
            <a:pPr marL="0" lvl="0" indent="0" algn="l" rtl="0">
              <a:lnSpc>
                <a:spcPct val="150000"/>
              </a:lnSpc>
              <a:spcBef>
                <a:spcPts val="0"/>
              </a:spcBef>
              <a:spcAft>
                <a:spcPts val="0"/>
              </a:spcAft>
              <a:buNone/>
            </a:pPr>
            <a:r>
              <a:rPr lang="en-US" sz="2000" dirty="0">
                <a:solidFill>
                  <a:srgbClr val="0F2044"/>
                </a:solidFill>
              </a:rPr>
              <a:t>In C, no two functions can have the same name in a single compiled program, although shared libraries may be able. </a:t>
            </a:r>
            <a:endParaRPr sz="2000" dirty="0">
              <a:solidFill>
                <a:srgbClr val="0F2044"/>
              </a:solidFill>
            </a:endParaRPr>
          </a:p>
          <a:p>
            <a:pPr marL="0" lvl="0" indent="0" algn="l" rtl="0">
              <a:lnSpc>
                <a:spcPct val="150000"/>
              </a:lnSpc>
              <a:spcBef>
                <a:spcPts val="0"/>
              </a:spcBef>
              <a:spcAft>
                <a:spcPts val="0"/>
              </a:spcAft>
              <a:buNone/>
            </a:pPr>
            <a:endParaRPr sz="2000" dirty="0">
              <a:solidFill>
                <a:srgbClr val="0F2044"/>
              </a:solidFill>
              <a:highlight>
                <a:srgbClr val="D9D9D9"/>
              </a:highlight>
            </a:endParaRPr>
          </a:p>
          <a:p>
            <a:pPr marL="0" lvl="0" indent="0" algn="l" rtl="0">
              <a:lnSpc>
                <a:spcPct val="150000"/>
              </a:lnSpc>
              <a:spcBef>
                <a:spcPts val="0"/>
              </a:spcBef>
              <a:spcAft>
                <a:spcPts val="0"/>
              </a:spcAft>
              <a:buNone/>
            </a:pPr>
            <a:r>
              <a:rPr lang="en-US" sz="2000" dirty="0">
                <a:solidFill>
                  <a:srgbClr val="A00C30"/>
                </a:solidFill>
                <a:highlight>
                  <a:srgbClr val="D9D9D9"/>
                </a:highlight>
              </a:rPr>
              <a:t>void</a:t>
            </a:r>
            <a:r>
              <a:rPr lang="en-US" sz="2000" dirty="0">
                <a:solidFill>
                  <a:srgbClr val="0F2044"/>
                </a:solidFill>
              </a:rPr>
              <a:t> specifies that the main function takes no arguments. The void keyword in the parentheses indicates that main does not accept any parameters.</a:t>
            </a:r>
            <a:endParaRPr sz="2000" dirty="0">
              <a:solidFill>
                <a:srgbClr val="0F2044"/>
              </a:solidFill>
            </a:endParaRPr>
          </a:p>
        </p:txBody>
      </p:sp>
      <p:pic>
        <p:nvPicPr>
          <p:cNvPr id="2" name="object 2">
            <a:extLst>
              <a:ext uri="{C183D7F6-B498-43B3-948B-1728B52AA6E4}">
                <adec:decorative xmlns:adec="http://schemas.microsoft.com/office/drawing/2017/decorative" val="1"/>
              </a:ext>
            </a:extLst>
          </p:cNvPr>
          <p:cNvPicPr/>
          <p:nvPr/>
        </p:nvPicPr>
        <p:blipFill>
          <a:blip r:embed="rId3" cstate="print"/>
          <a:stretch>
            <a:fillRect/>
          </a:stretch>
        </p:blipFill>
        <p:spPr>
          <a:xfrm>
            <a:off x="451050" y="2254541"/>
            <a:ext cx="4972049" cy="2762249"/>
          </a:xfrm>
          <a:prstGeom prst="rect">
            <a:avLst/>
          </a:prstGeom>
        </p:spPr>
      </p:pic>
      <p:sp>
        <p:nvSpPr>
          <p:cNvPr id="3" name="object 3">
            <a:extLst>
              <a:ext uri="{C183D7F6-B498-43B3-948B-1728B52AA6E4}">
                <adec:decorative xmlns:adec="http://schemas.microsoft.com/office/drawing/2017/decorative" val="1"/>
              </a:ext>
            </a:extLst>
          </p:cNvPr>
          <p:cNvSpPr txBox="1"/>
          <p:nvPr/>
        </p:nvSpPr>
        <p:spPr>
          <a:xfrm>
            <a:off x="1887350" y="5082205"/>
            <a:ext cx="2078989" cy="254000"/>
          </a:xfrm>
          <a:prstGeom prst="rect">
            <a:avLst/>
          </a:prstGeom>
        </p:spPr>
        <p:txBody>
          <a:bodyPr vert="horz" wrap="square" lIns="0" tIns="12700" rIns="0" bIns="0" rtlCol="0">
            <a:spAutoFit/>
          </a:bodyPr>
          <a:lstStyle/>
          <a:p>
            <a:pPr marL="12700">
              <a:lnSpc>
                <a:spcPct val="100000"/>
              </a:lnSpc>
              <a:spcBef>
                <a:spcPts val="100"/>
              </a:spcBef>
            </a:pPr>
            <a:r>
              <a:rPr sz="1500" dirty="0">
                <a:solidFill>
                  <a:srgbClr val="0F2044"/>
                </a:solidFill>
                <a:latin typeface="Arial MT"/>
                <a:cs typeface="Arial MT"/>
              </a:rPr>
              <a:t>The</a:t>
            </a:r>
            <a:r>
              <a:rPr sz="1500" spc="-55" dirty="0">
                <a:solidFill>
                  <a:srgbClr val="0F2044"/>
                </a:solidFill>
                <a:latin typeface="Arial MT"/>
                <a:cs typeface="Arial MT"/>
              </a:rPr>
              <a:t> </a:t>
            </a:r>
            <a:r>
              <a:rPr sz="1500" dirty="0">
                <a:solidFill>
                  <a:srgbClr val="0F2044"/>
                </a:solidFill>
                <a:latin typeface="Arial MT"/>
                <a:cs typeface="Arial MT"/>
              </a:rPr>
              <a:t>hello</a:t>
            </a:r>
            <a:r>
              <a:rPr sz="1500" spc="-55" dirty="0">
                <a:solidFill>
                  <a:srgbClr val="0F2044"/>
                </a:solidFill>
                <a:latin typeface="Arial MT"/>
                <a:cs typeface="Arial MT"/>
              </a:rPr>
              <a:t> </a:t>
            </a:r>
            <a:r>
              <a:rPr sz="1500" dirty="0">
                <a:solidFill>
                  <a:srgbClr val="0F2044"/>
                </a:solidFill>
                <a:latin typeface="Arial MT"/>
                <a:cs typeface="Arial MT"/>
              </a:rPr>
              <a:t>world</a:t>
            </a:r>
            <a:r>
              <a:rPr sz="1500" spc="-50" dirty="0">
                <a:solidFill>
                  <a:srgbClr val="0F2044"/>
                </a:solidFill>
                <a:latin typeface="Arial MT"/>
                <a:cs typeface="Arial MT"/>
              </a:rPr>
              <a:t> </a:t>
            </a:r>
            <a:r>
              <a:rPr sz="1500" spc="-10" dirty="0">
                <a:solidFill>
                  <a:srgbClr val="0F2044"/>
                </a:solidFill>
                <a:latin typeface="Arial MT"/>
                <a:cs typeface="Arial MT"/>
              </a:rPr>
              <a:t>program</a:t>
            </a:r>
            <a:endParaRPr sz="1500">
              <a:latin typeface="Arial MT"/>
              <a:cs typeface="Arial MT"/>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8"/>
          <p:cNvSpPr txBox="1">
            <a:spLocks noGrp="1"/>
          </p:cNvSpPr>
          <p:nvPr>
            <p:ph type="title"/>
          </p:nvPr>
        </p:nvSpPr>
        <p:spPr>
          <a:prstGeom prst="rect">
            <a:avLst/>
          </a:prstGeom>
        </p:spPr>
        <p:txBody>
          <a:bodyPr vert="horz" wrap="square" lIns="0" tIns="123607" rIns="0" bIns="0" rtlCol="0">
            <a:spAutoFit/>
          </a:bodyPr>
          <a:lstStyle/>
          <a:p>
            <a:pPr marL="12700">
              <a:lnSpc>
                <a:spcPct val="100000"/>
              </a:lnSpc>
              <a:spcBef>
                <a:spcPts val="100"/>
              </a:spcBef>
            </a:pPr>
            <a:r>
              <a:rPr dirty="0"/>
              <a:t>Crash</a:t>
            </a:r>
            <a:r>
              <a:rPr spc="-60" dirty="0"/>
              <a:t> </a:t>
            </a:r>
            <a:r>
              <a:rPr dirty="0"/>
              <a:t>course</a:t>
            </a:r>
            <a:r>
              <a:rPr spc="-60" dirty="0"/>
              <a:t> </a:t>
            </a:r>
            <a:r>
              <a:rPr spc="-10" dirty="0"/>
              <a:t>introduction</a:t>
            </a:r>
            <a:r>
              <a:rPr spc="-60" dirty="0"/>
              <a:t> </a:t>
            </a:r>
            <a:r>
              <a:rPr dirty="0"/>
              <a:t>to</a:t>
            </a:r>
            <a:r>
              <a:rPr spc="-60" dirty="0"/>
              <a:t> </a:t>
            </a:r>
            <a:r>
              <a:rPr spc="-50" dirty="0"/>
              <a:t>C</a:t>
            </a:r>
          </a:p>
        </p:txBody>
      </p:sp>
      <p:sp>
        <p:nvSpPr>
          <p:cNvPr id="9" name="Google Shape;119;p19">
            <a:extLst>
              <a:ext uri="{FF2B5EF4-FFF2-40B4-BE49-F238E27FC236}">
                <a16:creationId xmlns:a16="http://schemas.microsoft.com/office/drawing/2014/main" id="{33B8724A-02E6-CD80-2426-A26275FA2DE7}"/>
              </a:ext>
            </a:extLst>
          </p:cNvPr>
          <p:cNvSpPr txBox="1"/>
          <p:nvPr/>
        </p:nvSpPr>
        <p:spPr>
          <a:xfrm>
            <a:off x="5831600" y="2234975"/>
            <a:ext cx="5171100" cy="2954625"/>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US" sz="2000" dirty="0" err="1">
                <a:solidFill>
                  <a:srgbClr val="0F2044"/>
                </a:solidFill>
              </a:rPr>
              <a:t>printf</a:t>
            </a:r>
            <a:r>
              <a:rPr lang="en-US" sz="2000" dirty="0">
                <a:solidFill>
                  <a:srgbClr val="0F2044"/>
                </a:solidFill>
              </a:rPr>
              <a:t>("Hello World") is a function call. </a:t>
            </a:r>
            <a:endParaRPr sz="2000" dirty="0">
              <a:solidFill>
                <a:srgbClr val="0F2044"/>
              </a:solidFill>
            </a:endParaRPr>
          </a:p>
          <a:p>
            <a:pPr marL="0" lvl="0" indent="0" algn="l" rtl="0">
              <a:lnSpc>
                <a:spcPct val="150000"/>
              </a:lnSpc>
              <a:spcBef>
                <a:spcPts val="0"/>
              </a:spcBef>
              <a:spcAft>
                <a:spcPts val="0"/>
              </a:spcAft>
              <a:buNone/>
            </a:pPr>
            <a:endParaRPr sz="2000" dirty="0">
              <a:solidFill>
                <a:srgbClr val="0F2044"/>
              </a:solidFill>
              <a:highlight>
                <a:srgbClr val="D9D9D9"/>
              </a:highlight>
            </a:endParaRPr>
          </a:p>
          <a:p>
            <a:pPr marL="0" lvl="0" indent="0" algn="l" rtl="0">
              <a:lnSpc>
                <a:spcPct val="150000"/>
              </a:lnSpc>
              <a:spcBef>
                <a:spcPts val="0"/>
              </a:spcBef>
              <a:spcAft>
                <a:spcPts val="0"/>
              </a:spcAft>
              <a:buNone/>
            </a:pPr>
            <a:r>
              <a:rPr lang="en-US" sz="2000" dirty="0" err="1">
                <a:solidFill>
                  <a:srgbClr val="A00C30"/>
                </a:solidFill>
                <a:highlight>
                  <a:srgbClr val="D9D9D9"/>
                </a:highlight>
              </a:rPr>
              <a:t>printf</a:t>
            </a:r>
            <a:r>
              <a:rPr lang="en-US" sz="2000" dirty="0">
                <a:solidFill>
                  <a:srgbClr val="0F2044"/>
                </a:solidFill>
              </a:rPr>
              <a:t> is defined as a part of </a:t>
            </a:r>
            <a:r>
              <a:rPr lang="en-US" sz="2000" dirty="0" err="1">
                <a:solidFill>
                  <a:srgbClr val="0F2044"/>
                </a:solidFill>
              </a:rPr>
              <a:t>stdio.h</a:t>
            </a:r>
            <a:r>
              <a:rPr lang="en-US" sz="2000" dirty="0">
                <a:solidFill>
                  <a:srgbClr val="0F2044"/>
                </a:solidFill>
              </a:rPr>
              <a:t>. The function has been compiled and lives somewhere else on our machine - the location of the C standard library.</a:t>
            </a:r>
            <a:endParaRPr sz="2000" dirty="0">
              <a:solidFill>
                <a:srgbClr val="0F2044"/>
              </a:solidFill>
            </a:endParaRPr>
          </a:p>
        </p:txBody>
      </p:sp>
      <p:pic>
        <p:nvPicPr>
          <p:cNvPr id="2" name="object 2">
            <a:extLst>
              <a:ext uri="{C183D7F6-B498-43B3-948B-1728B52AA6E4}">
                <adec:decorative xmlns:adec="http://schemas.microsoft.com/office/drawing/2017/decorative" val="1"/>
              </a:ext>
            </a:extLst>
          </p:cNvPr>
          <p:cNvPicPr/>
          <p:nvPr/>
        </p:nvPicPr>
        <p:blipFill>
          <a:blip r:embed="rId3" cstate="print"/>
          <a:stretch>
            <a:fillRect/>
          </a:stretch>
        </p:blipFill>
        <p:spPr>
          <a:xfrm>
            <a:off x="451050" y="2254541"/>
            <a:ext cx="4972049" cy="2762249"/>
          </a:xfrm>
          <a:prstGeom prst="rect">
            <a:avLst/>
          </a:prstGeom>
        </p:spPr>
      </p:pic>
      <p:sp>
        <p:nvSpPr>
          <p:cNvPr id="3" name="object 3">
            <a:extLst>
              <a:ext uri="{C183D7F6-B498-43B3-948B-1728B52AA6E4}">
                <adec:decorative xmlns:adec="http://schemas.microsoft.com/office/drawing/2017/decorative" val="1"/>
              </a:ext>
            </a:extLst>
          </p:cNvPr>
          <p:cNvSpPr txBox="1"/>
          <p:nvPr/>
        </p:nvSpPr>
        <p:spPr>
          <a:xfrm>
            <a:off x="1887350" y="5082205"/>
            <a:ext cx="2078989" cy="254000"/>
          </a:xfrm>
          <a:prstGeom prst="rect">
            <a:avLst/>
          </a:prstGeom>
        </p:spPr>
        <p:txBody>
          <a:bodyPr vert="horz" wrap="square" lIns="0" tIns="12700" rIns="0" bIns="0" rtlCol="0">
            <a:spAutoFit/>
          </a:bodyPr>
          <a:lstStyle/>
          <a:p>
            <a:pPr marL="12700">
              <a:lnSpc>
                <a:spcPct val="100000"/>
              </a:lnSpc>
              <a:spcBef>
                <a:spcPts val="100"/>
              </a:spcBef>
            </a:pPr>
            <a:r>
              <a:rPr sz="1500" dirty="0">
                <a:solidFill>
                  <a:srgbClr val="0F2044"/>
                </a:solidFill>
                <a:latin typeface="Arial MT"/>
                <a:cs typeface="Arial MT"/>
              </a:rPr>
              <a:t>The</a:t>
            </a:r>
            <a:r>
              <a:rPr sz="1500" spc="-55" dirty="0">
                <a:solidFill>
                  <a:srgbClr val="0F2044"/>
                </a:solidFill>
                <a:latin typeface="Arial MT"/>
                <a:cs typeface="Arial MT"/>
              </a:rPr>
              <a:t> </a:t>
            </a:r>
            <a:r>
              <a:rPr sz="1500" dirty="0">
                <a:solidFill>
                  <a:srgbClr val="0F2044"/>
                </a:solidFill>
                <a:latin typeface="Arial MT"/>
                <a:cs typeface="Arial MT"/>
              </a:rPr>
              <a:t>hello</a:t>
            </a:r>
            <a:r>
              <a:rPr sz="1500" spc="-55" dirty="0">
                <a:solidFill>
                  <a:srgbClr val="0F2044"/>
                </a:solidFill>
                <a:latin typeface="Arial MT"/>
                <a:cs typeface="Arial MT"/>
              </a:rPr>
              <a:t> </a:t>
            </a:r>
            <a:r>
              <a:rPr sz="1500" dirty="0">
                <a:solidFill>
                  <a:srgbClr val="0F2044"/>
                </a:solidFill>
                <a:latin typeface="Arial MT"/>
                <a:cs typeface="Arial MT"/>
              </a:rPr>
              <a:t>world</a:t>
            </a:r>
            <a:r>
              <a:rPr sz="1500" spc="-50" dirty="0">
                <a:solidFill>
                  <a:srgbClr val="0F2044"/>
                </a:solidFill>
                <a:latin typeface="Arial MT"/>
                <a:cs typeface="Arial MT"/>
              </a:rPr>
              <a:t> </a:t>
            </a:r>
            <a:r>
              <a:rPr sz="1500" spc="-10" dirty="0">
                <a:solidFill>
                  <a:srgbClr val="0F2044"/>
                </a:solidFill>
                <a:latin typeface="Arial MT"/>
                <a:cs typeface="Arial MT"/>
              </a:rPr>
              <a:t>program</a:t>
            </a:r>
            <a:endParaRPr sz="1500" dirty="0">
              <a:latin typeface="Arial MT"/>
              <a:cs typeface="Arial MT"/>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0375" y="1304633"/>
            <a:ext cx="6487455" cy="529624"/>
          </a:xfrm>
          <a:prstGeom prst="rect">
            <a:avLst/>
          </a:prstGeom>
        </p:spPr>
        <p:txBody>
          <a:bodyPr vert="horz" wrap="square" lIns="0" tIns="143502" rIns="0" bIns="0" rtlCol="0">
            <a:spAutoFit/>
          </a:bodyPr>
          <a:lstStyle/>
          <a:p>
            <a:pPr marL="12700">
              <a:lnSpc>
                <a:spcPct val="100000"/>
              </a:lnSpc>
              <a:spcBef>
                <a:spcPts val="100"/>
              </a:spcBef>
            </a:pPr>
            <a:r>
              <a:rPr dirty="0"/>
              <a:t>Crash</a:t>
            </a:r>
            <a:r>
              <a:rPr spc="-60" dirty="0"/>
              <a:t> </a:t>
            </a:r>
            <a:r>
              <a:rPr dirty="0"/>
              <a:t>course</a:t>
            </a:r>
            <a:r>
              <a:rPr spc="-60" dirty="0"/>
              <a:t> </a:t>
            </a:r>
            <a:r>
              <a:rPr spc="-10" dirty="0"/>
              <a:t>introduction</a:t>
            </a:r>
            <a:r>
              <a:rPr spc="-60" dirty="0"/>
              <a:t> </a:t>
            </a:r>
            <a:r>
              <a:rPr dirty="0"/>
              <a:t>to</a:t>
            </a:r>
            <a:r>
              <a:rPr spc="-60" dirty="0"/>
              <a:t> </a:t>
            </a:r>
            <a:r>
              <a:rPr spc="-50" dirty="0"/>
              <a:t>C</a:t>
            </a:r>
            <a:r>
              <a:rPr lang="en-US" spc="-50" dirty="0"/>
              <a:t> (cont.)</a:t>
            </a:r>
            <a:endParaRPr spc="-50" dirty="0"/>
          </a:p>
        </p:txBody>
      </p:sp>
      <p:sp>
        <p:nvSpPr>
          <p:cNvPr id="9" name="Google Shape;127;p20">
            <a:extLst>
              <a:ext uri="{FF2B5EF4-FFF2-40B4-BE49-F238E27FC236}">
                <a16:creationId xmlns:a16="http://schemas.microsoft.com/office/drawing/2014/main" id="{B3472D26-A049-0605-28F9-6460BFDC8A80}"/>
              </a:ext>
            </a:extLst>
          </p:cNvPr>
          <p:cNvSpPr txBox="1"/>
          <p:nvPr/>
        </p:nvSpPr>
        <p:spPr>
          <a:xfrm>
            <a:off x="5831600" y="2465825"/>
            <a:ext cx="5171100" cy="249296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US" sz="2000" dirty="0">
                <a:solidFill>
                  <a:srgbClr val="A00C30"/>
                </a:solidFill>
                <a:highlight>
                  <a:srgbClr val="D9D9D9"/>
                </a:highlight>
              </a:rPr>
              <a:t>return 0</a:t>
            </a:r>
            <a:r>
              <a:rPr lang="en-US" sz="2000" dirty="0">
                <a:solidFill>
                  <a:srgbClr val="0F2044"/>
                </a:solidFill>
              </a:rPr>
              <a:t>. </a:t>
            </a:r>
            <a:r>
              <a:rPr lang="en-US" sz="2000" dirty="0">
                <a:solidFill>
                  <a:srgbClr val="A00C30"/>
                </a:solidFill>
                <a:highlight>
                  <a:srgbClr val="D9D9D9"/>
                </a:highlight>
              </a:rPr>
              <a:t>main</a:t>
            </a:r>
            <a:r>
              <a:rPr lang="en-US" sz="2000" dirty="0">
                <a:solidFill>
                  <a:srgbClr val="0F2044"/>
                </a:solidFill>
              </a:rPr>
              <a:t> has to return an integer. By convention, return 0 means success and anything else means failure.</a:t>
            </a:r>
            <a:endParaRPr sz="2000" dirty="0">
              <a:solidFill>
                <a:srgbClr val="0F2044"/>
              </a:solidFill>
            </a:endParaRPr>
          </a:p>
          <a:p>
            <a:pPr marL="0" lvl="0" indent="0" algn="l" rtl="0">
              <a:lnSpc>
                <a:spcPct val="150000"/>
              </a:lnSpc>
              <a:spcBef>
                <a:spcPts val="0"/>
              </a:spcBef>
              <a:spcAft>
                <a:spcPts val="0"/>
              </a:spcAft>
              <a:buNone/>
            </a:pPr>
            <a:endParaRPr sz="2000" dirty="0">
              <a:solidFill>
                <a:srgbClr val="0F2044"/>
              </a:solidFill>
            </a:endParaRPr>
          </a:p>
          <a:p>
            <a:pPr marL="0" lvl="0" indent="0" algn="l" rtl="0">
              <a:lnSpc>
                <a:spcPct val="150000"/>
              </a:lnSpc>
              <a:spcBef>
                <a:spcPts val="0"/>
              </a:spcBef>
              <a:spcAft>
                <a:spcPts val="0"/>
              </a:spcAft>
              <a:buNone/>
            </a:pPr>
            <a:r>
              <a:rPr lang="en-US" sz="2000" dirty="0">
                <a:solidFill>
                  <a:srgbClr val="0F2044"/>
                </a:solidFill>
              </a:rPr>
              <a:t>In general, assume 0 means success.</a:t>
            </a:r>
            <a:endParaRPr sz="2000" dirty="0">
              <a:solidFill>
                <a:srgbClr val="0F2044"/>
              </a:solidFill>
            </a:endParaRPr>
          </a:p>
        </p:txBody>
      </p:sp>
      <p:pic>
        <p:nvPicPr>
          <p:cNvPr id="3" name="object 3">
            <a:extLst>
              <a:ext uri="{C183D7F6-B498-43B3-948B-1728B52AA6E4}">
                <adec:decorative xmlns:adec="http://schemas.microsoft.com/office/drawing/2017/decorative" val="1"/>
              </a:ext>
            </a:extLst>
          </p:cNvPr>
          <p:cNvPicPr/>
          <p:nvPr/>
        </p:nvPicPr>
        <p:blipFill>
          <a:blip r:embed="rId3" cstate="print"/>
          <a:stretch>
            <a:fillRect/>
          </a:stretch>
        </p:blipFill>
        <p:spPr>
          <a:xfrm>
            <a:off x="451050" y="2254541"/>
            <a:ext cx="4972049" cy="2762249"/>
          </a:xfrm>
          <a:prstGeom prst="rect">
            <a:avLst/>
          </a:prstGeom>
        </p:spPr>
      </p:pic>
      <p:sp>
        <p:nvSpPr>
          <p:cNvPr id="4" name="object 4">
            <a:extLst>
              <a:ext uri="{C183D7F6-B498-43B3-948B-1728B52AA6E4}">
                <adec:decorative xmlns:adec="http://schemas.microsoft.com/office/drawing/2017/decorative" val="1"/>
              </a:ext>
            </a:extLst>
          </p:cNvPr>
          <p:cNvSpPr txBox="1"/>
          <p:nvPr/>
        </p:nvSpPr>
        <p:spPr>
          <a:xfrm>
            <a:off x="1887350" y="5082205"/>
            <a:ext cx="2078989" cy="254000"/>
          </a:xfrm>
          <a:prstGeom prst="rect">
            <a:avLst/>
          </a:prstGeom>
        </p:spPr>
        <p:txBody>
          <a:bodyPr vert="horz" wrap="square" lIns="0" tIns="12700" rIns="0" bIns="0" rtlCol="0">
            <a:spAutoFit/>
          </a:bodyPr>
          <a:lstStyle/>
          <a:p>
            <a:pPr marL="12700">
              <a:lnSpc>
                <a:spcPct val="100000"/>
              </a:lnSpc>
              <a:spcBef>
                <a:spcPts val="100"/>
              </a:spcBef>
            </a:pPr>
            <a:r>
              <a:rPr sz="1500" dirty="0">
                <a:solidFill>
                  <a:srgbClr val="0F2044"/>
                </a:solidFill>
                <a:latin typeface="Arial MT"/>
                <a:cs typeface="Arial MT"/>
              </a:rPr>
              <a:t>The</a:t>
            </a:r>
            <a:r>
              <a:rPr sz="1500" spc="-55" dirty="0">
                <a:solidFill>
                  <a:srgbClr val="0F2044"/>
                </a:solidFill>
                <a:latin typeface="Arial MT"/>
                <a:cs typeface="Arial MT"/>
              </a:rPr>
              <a:t> </a:t>
            </a:r>
            <a:r>
              <a:rPr sz="1500" dirty="0">
                <a:solidFill>
                  <a:srgbClr val="0F2044"/>
                </a:solidFill>
                <a:latin typeface="Arial MT"/>
                <a:cs typeface="Arial MT"/>
              </a:rPr>
              <a:t>hello</a:t>
            </a:r>
            <a:r>
              <a:rPr sz="1500" spc="-55" dirty="0">
                <a:solidFill>
                  <a:srgbClr val="0F2044"/>
                </a:solidFill>
                <a:latin typeface="Arial MT"/>
                <a:cs typeface="Arial MT"/>
              </a:rPr>
              <a:t> </a:t>
            </a:r>
            <a:r>
              <a:rPr sz="1500" dirty="0">
                <a:solidFill>
                  <a:srgbClr val="0F2044"/>
                </a:solidFill>
                <a:latin typeface="Arial MT"/>
                <a:cs typeface="Arial MT"/>
              </a:rPr>
              <a:t>world</a:t>
            </a:r>
            <a:r>
              <a:rPr sz="1500" spc="-50" dirty="0">
                <a:solidFill>
                  <a:srgbClr val="0F2044"/>
                </a:solidFill>
                <a:latin typeface="Arial MT"/>
                <a:cs typeface="Arial MT"/>
              </a:rPr>
              <a:t> </a:t>
            </a:r>
            <a:r>
              <a:rPr sz="1500" spc="-10" dirty="0">
                <a:solidFill>
                  <a:srgbClr val="0F2044"/>
                </a:solidFill>
                <a:latin typeface="Arial MT"/>
                <a:cs typeface="Arial MT"/>
              </a:rPr>
              <a:t>program</a:t>
            </a:r>
            <a:endParaRPr sz="1500">
              <a:latin typeface="Arial MT"/>
              <a:cs typeface="Arial MT"/>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7"/>
          <p:cNvSpPr txBox="1">
            <a:spLocks noGrp="1"/>
          </p:cNvSpPr>
          <p:nvPr>
            <p:ph type="title"/>
          </p:nvPr>
        </p:nvSpPr>
        <p:spPr>
          <a:prstGeom prst="rect">
            <a:avLst/>
          </a:prstGeom>
        </p:spPr>
        <p:txBody>
          <a:bodyPr vert="horz" wrap="square" lIns="0" tIns="123607" rIns="0" bIns="0" rtlCol="0">
            <a:spAutoFit/>
          </a:bodyPr>
          <a:lstStyle/>
          <a:p>
            <a:pPr marL="12700">
              <a:lnSpc>
                <a:spcPts val="2885"/>
              </a:lnSpc>
              <a:spcBef>
                <a:spcPts val="100"/>
              </a:spcBef>
            </a:pPr>
            <a:r>
              <a:rPr dirty="0"/>
              <a:t>Crash</a:t>
            </a:r>
            <a:r>
              <a:rPr spc="-60" dirty="0"/>
              <a:t> </a:t>
            </a:r>
            <a:r>
              <a:rPr dirty="0"/>
              <a:t>course</a:t>
            </a:r>
            <a:r>
              <a:rPr spc="-60" dirty="0"/>
              <a:t> </a:t>
            </a:r>
            <a:r>
              <a:rPr spc="-10" dirty="0"/>
              <a:t>introduction</a:t>
            </a:r>
            <a:r>
              <a:rPr spc="-60" dirty="0"/>
              <a:t> </a:t>
            </a:r>
            <a:r>
              <a:rPr dirty="0"/>
              <a:t>to</a:t>
            </a:r>
            <a:r>
              <a:rPr spc="-60" dirty="0"/>
              <a:t> </a:t>
            </a:r>
            <a:r>
              <a:rPr spc="-50" dirty="0"/>
              <a:t>C</a:t>
            </a:r>
          </a:p>
          <a:p>
            <a:pPr marL="12700">
              <a:lnSpc>
                <a:spcPts val="2285"/>
              </a:lnSpc>
            </a:pPr>
            <a:r>
              <a:rPr sz="2000" spc="-10" dirty="0"/>
              <a:t>Compiler</a:t>
            </a:r>
            <a:r>
              <a:rPr sz="2000" spc="-40" dirty="0"/>
              <a:t> </a:t>
            </a:r>
            <a:r>
              <a:rPr sz="2000" dirty="0"/>
              <a:t>-</a:t>
            </a:r>
            <a:r>
              <a:rPr sz="2000" spc="-40" dirty="0"/>
              <a:t> </a:t>
            </a:r>
            <a:r>
              <a:rPr sz="2000" dirty="0"/>
              <a:t>GCC</a:t>
            </a:r>
            <a:r>
              <a:rPr sz="2000" spc="-40" dirty="0"/>
              <a:t> </a:t>
            </a:r>
            <a:r>
              <a:rPr sz="2000" dirty="0"/>
              <a:t>and</a:t>
            </a:r>
            <a:r>
              <a:rPr sz="2000" spc="-40" dirty="0"/>
              <a:t> </a:t>
            </a:r>
            <a:r>
              <a:rPr sz="2000" spc="-10" dirty="0"/>
              <a:t>Clang</a:t>
            </a:r>
            <a:endParaRPr sz="2000"/>
          </a:p>
        </p:txBody>
      </p:sp>
      <p:sp>
        <p:nvSpPr>
          <p:cNvPr id="12" name="Google Shape;132;p21">
            <a:extLst>
              <a:ext uri="{FF2B5EF4-FFF2-40B4-BE49-F238E27FC236}">
                <a16:creationId xmlns:a16="http://schemas.microsoft.com/office/drawing/2014/main" id="{C0AB76A5-8AD4-BA92-B19B-38A97C9F8DB7}"/>
              </a:ext>
            </a:extLst>
          </p:cNvPr>
          <p:cNvSpPr txBox="1"/>
          <p:nvPr/>
        </p:nvSpPr>
        <p:spPr>
          <a:xfrm>
            <a:off x="410375" y="4343400"/>
            <a:ext cx="6025514" cy="2031295"/>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US" sz="2000" dirty="0" err="1">
                <a:solidFill>
                  <a:srgbClr val="A00C30"/>
                </a:solidFill>
                <a:highlight>
                  <a:srgbClr val="D9D9D9"/>
                </a:highlight>
              </a:rPr>
              <a:t>gcc</a:t>
            </a:r>
            <a:r>
              <a:rPr lang="en-US" sz="2000" dirty="0">
                <a:solidFill>
                  <a:srgbClr val="0F2044"/>
                </a:solidFill>
              </a:rPr>
              <a:t> is short for the GNU Compiler Collection which has a host of compilers ready for use. The compiler infers from the extension that you are trying to compile a .c file.</a:t>
            </a:r>
            <a:endParaRPr sz="2000" dirty="0">
              <a:solidFill>
                <a:srgbClr val="0F2044"/>
              </a:solidFill>
            </a:endParaRPr>
          </a:p>
        </p:txBody>
      </p:sp>
      <p:pic>
        <p:nvPicPr>
          <p:cNvPr id="6" name="object 6" descr="A computer terminal screen showing the compilation and execution of a C program. The user runs gcc main.c -o main to compile the source code into an executable, then runs ./main to execute it, resulting in the output &quot;Hello World&quot;."/>
          <p:cNvPicPr/>
          <p:nvPr/>
        </p:nvPicPr>
        <p:blipFill>
          <a:blip r:embed="rId3" cstate="print"/>
          <a:stretch>
            <a:fillRect/>
          </a:stretch>
        </p:blipFill>
        <p:spPr>
          <a:xfrm>
            <a:off x="421050" y="2478963"/>
            <a:ext cx="6014839" cy="1747674"/>
          </a:xfrm>
          <a:prstGeom prst="rect">
            <a:avLst/>
          </a:prstGeom>
        </p:spPr>
      </p:pic>
      <p:pic>
        <p:nvPicPr>
          <p:cNvPr id="8" name="object 8" descr="A picture of Richard Stallman, creator of GNU Compiler Collection"/>
          <p:cNvPicPr/>
          <p:nvPr/>
        </p:nvPicPr>
        <p:blipFill>
          <a:blip r:embed="rId4" cstate="print"/>
          <a:stretch>
            <a:fillRect/>
          </a:stretch>
        </p:blipFill>
        <p:spPr>
          <a:xfrm>
            <a:off x="6647898" y="1962474"/>
            <a:ext cx="2681052" cy="3468599"/>
          </a:xfrm>
          <a:prstGeom prst="rect">
            <a:avLst/>
          </a:prstGeom>
        </p:spPr>
      </p:pic>
      <p:sp>
        <p:nvSpPr>
          <p:cNvPr id="9" name="object 9"/>
          <p:cNvSpPr txBox="1"/>
          <p:nvPr/>
        </p:nvSpPr>
        <p:spPr>
          <a:xfrm>
            <a:off x="6720922" y="5572979"/>
            <a:ext cx="2413000" cy="391160"/>
          </a:xfrm>
          <a:prstGeom prst="rect">
            <a:avLst/>
          </a:prstGeom>
        </p:spPr>
        <p:txBody>
          <a:bodyPr vert="horz" wrap="square" lIns="0" tIns="12700" rIns="0" bIns="0" rtlCol="0">
            <a:spAutoFit/>
          </a:bodyPr>
          <a:lstStyle/>
          <a:p>
            <a:pPr marL="12700">
              <a:lnSpc>
                <a:spcPct val="100000"/>
              </a:lnSpc>
              <a:spcBef>
                <a:spcPts val="100"/>
              </a:spcBef>
            </a:pPr>
            <a:r>
              <a:rPr sz="1200" dirty="0">
                <a:solidFill>
                  <a:srgbClr val="0F2044"/>
                </a:solidFill>
                <a:latin typeface="Arial MT"/>
                <a:cs typeface="Arial MT"/>
              </a:rPr>
              <a:t>Richard</a:t>
            </a:r>
            <a:r>
              <a:rPr sz="1200" spc="-35" dirty="0">
                <a:solidFill>
                  <a:srgbClr val="0F2044"/>
                </a:solidFill>
                <a:latin typeface="Arial MT"/>
                <a:cs typeface="Arial MT"/>
              </a:rPr>
              <a:t> </a:t>
            </a:r>
            <a:r>
              <a:rPr sz="1200" spc="-10" dirty="0">
                <a:solidFill>
                  <a:srgbClr val="0F2044"/>
                </a:solidFill>
                <a:latin typeface="Arial MT"/>
                <a:cs typeface="Arial MT"/>
              </a:rPr>
              <a:t>Stallman,</a:t>
            </a:r>
            <a:endParaRPr sz="1200" dirty="0">
              <a:latin typeface="Arial MT"/>
              <a:cs typeface="Arial MT"/>
            </a:endParaRPr>
          </a:p>
          <a:p>
            <a:pPr marL="12700">
              <a:lnSpc>
                <a:spcPct val="100000"/>
              </a:lnSpc>
            </a:pPr>
            <a:r>
              <a:rPr sz="1200" dirty="0">
                <a:solidFill>
                  <a:srgbClr val="0F2044"/>
                </a:solidFill>
                <a:latin typeface="Arial MT"/>
                <a:cs typeface="Arial MT"/>
              </a:rPr>
              <a:t>creator</a:t>
            </a:r>
            <a:r>
              <a:rPr sz="1200" spc="-10" dirty="0">
                <a:solidFill>
                  <a:srgbClr val="0F2044"/>
                </a:solidFill>
                <a:latin typeface="Arial MT"/>
                <a:cs typeface="Arial MT"/>
              </a:rPr>
              <a:t> </a:t>
            </a:r>
            <a:r>
              <a:rPr sz="1200" dirty="0">
                <a:solidFill>
                  <a:srgbClr val="0F2044"/>
                </a:solidFill>
                <a:latin typeface="Arial MT"/>
                <a:cs typeface="Arial MT"/>
              </a:rPr>
              <a:t>of</a:t>
            </a:r>
            <a:r>
              <a:rPr sz="1200" spc="-10" dirty="0">
                <a:solidFill>
                  <a:srgbClr val="0F2044"/>
                </a:solidFill>
                <a:latin typeface="Arial MT"/>
                <a:cs typeface="Arial MT"/>
              </a:rPr>
              <a:t> </a:t>
            </a:r>
            <a:r>
              <a:rPr sz="1200" dirty="0">
                <a:solidFill>
                  <a:srgbClr val="0F2044"/>
                </a:solidFill>
                <a:latin typeface="Arial MT"/>
                <a:cs typeface="Arial MT"/>
              </a:rPr>
              <a:t>GNU</a:t>
            </a:r>
            <a:r>
              <a:rPr sz="1200" spc="-10" dirty="0">
                <a:solidFill>
                  <a:srgbClr val="0F2044"/>
                </a:solidFill>
                <a:latin typeface="Arial MT"/>
                <a:cs typeface="Arial MT"/>
              </a:rPr>
              <a:t> </a:t>
            </a:r>
            <a:r>
              <a:rPr sz="1200" dirty="0">
                <a:solidFill>
                  <a:srgbClr val="0F2044"/>
                </a:solidFill>
                <a:latin typeface="Arial MT"/>
                <a:cs typeface="Arial MT"/>
              </a:rPr>
              <a:t>Compiler</a:t>
            </a:r>
            <a:r>
              <a:rPr sz="1200" spc="-5" dirty="0">
                <a:solidFill>
                  <a:srgbClr val="0F2044"/>
                </a:solidFill>
                <a:latin typeface="Arial MT"/>
                <a:cs typeface="Arial MT"/>
              </a:rPr>
              <a:t> </a:t>
            </a:r>
            <a:r>
              <a:rPr sz="1200" spc="-10" dirty="0">
                <a:solidFill>
                  <a:srgbClr val="0F2044"/>
                </a:solidFill>
                <a:latin typeface="Arial MT"/>
                <a:cs typeface="Arial MT"/>
              </a:rPr>
              <a:t>Collection</a:t>
            </a:r>
            <a:endParaRPr sz="1200" dirty="0">
              <a:latin typeface="Arial MT"/>
              <a:cs typeface="Arial MT"/>
            </a:endParaRPr>
          </a:p>
        </p:txBody>
      </p:sp>
      <p:pic>
        <p:nvPicPr>
          <p:cNvPr id="10" name="object 10" descr="A picture of Chris Lattner, creator of LLVM (Clang)&#10;"/>
          <p:cNvPicPr/>
          <p:nvPr/>
        </p:nvPicPr>
        <p:blipFill>
          <a:blip r:embed="rId5" cstate="print"/>
          <a:stretch>
            <a:fillRect/>
          </a:stretch>
        </p:blipFill>
        <p:spPr>
          <a:xfrm>
            <a:off x="9481349" y="2872816"/>
            <a:ext cx="2558252" cy="2558251"/>
          </a:xfrm>
          <a:prstGeom prst="rect">
            <a:avLst/>
          </a:prstGeom>
        </p:spPr>
      </p:pic>
      <p:sp>
        <p:nvSpPr>
          <p:cNvPr id="11" name="object 11"/>
          <p:cNvSpPr txBox="1"/>
          <p:nvPr/>
        </p:nvSpPr>
        <p:spPr>
          <a:xfrm>
            <a:off x="9554371" y="5572979"/>
            <a:ext cx="1640205" cy="391160"/>
          </a:xfrm>
          <a:prstGeom prst="rect">
            <a:avLst/>
          </a:prstGeom>
        </p:spPr>
        <p:txBody>
          <a:bodyPr vert="horz" wrap="square" lIns="0" tIns="12700" rIns="0" bIns="0" rtlCol="0">
            <a:spAutoFit/>
          </a:bodyPr>
          <a:lstStyle/>
          <a:p>
            <a:pPr marL="12700">
              <a:lnSpc>
                <a:spcPct val="100000"/>
              </a:lnSpc>
              <a:spcBef>
                <a:spcPts val="100"/>
              </a:spcBef>
            </a:pPr>
            <a:r>
              <a:rPr sz="1200" dirty="0">
                <a:solidFill>
                  <a:srgbClr val="0F2044"/>
                </a:solidFill>
                <a:latin typeface="Arial MT"/>
                <a:cs typeface="Arial MT"/>
              </a:rPr>
              <a:t>Chris</a:t>
            </a:r>
            <a:r>
              <a:rPr sz="1200" spc="-5" dirty="0">
                <a:solidFill>
                  <a:srgbClr val="0F2044"/>
                </a:solidFill>
                <a:latin typeface="Arial MT"/>
                <a:cs typeface="Arial MT"/>
              </a:rPr>
              <a:t> </a:t>
            </a:r>
            <a:r>
              <a:rPr sz="1200" spc="-10" dirty="0">
                <a:solidFill>
                  <a:srgbClr val="0F2044"/>
                </a:solidFill>
                <a:latin typeface="Arial MT"/>
                <a:cs typeface="Arial MT"/>
              </a:rPr>
              <a:t>Lattner,</a:t>
            </a:r>
            <a:endParaRPr sz="1200" dirty="0">
              <a:latin typeface="Arial MT"/>
              <a:cs typeface="Arial MT"/>
            </a:endParaRPr>
          </a:p>
          <a:p>
            <a:pPr marL="12700">
              <a:lnSpc>
                <a:spcPct val="100000"/>
              </a:lnSpc>
            </a:pPr>
            <a:r>
              <a:rPr sz="1200" dirty="0">
                <a:solidFill>
                  <a:srgbClr val="0F2044"/>
                </a:solidFill>
                <a:latin typeface="Arial MT"/>
                <a:cs typeface="Arial MT"/>
              </a:rPr>
              <a:t>creator</a:t>
            </a:r>
            <a:r>
              <a:rPr sz="1200" spc="-25" dirty="0">
                <a:solidFill>
                  <a:srgbClr val="0F2044"/>
                </a:solidFill>
                <a:latin typeface="Arial MT"/>
                <a:cs typeface="Arial MT"/>
              </a:rPr>
              <a:t> </a:t>
            </a:r>
            <a:r>
              <a:rPr sz="1200" dirty="0">
                <a:solidFill>
                  <a:srgbClr val="0F2044"/>
                </a:solidFill>
                <a:latin typeface="Arial MT"/>
                <a:cs typeface="Arial MT"/>
              </a:rPr>
              <a:t>of</a:t>
            </a:r>
            <a:r>
              <a:rPr sz="1200" spc="-25" dirty="0">
                <a:solidFill>
                  <a:srgbClr val="0F2044"/>
                </a:solidFill>
                <a:latin typeface="Arial MT"/>
                <a:cs typeface="Arial MT"/>
              </a:rPr>
              <a:t> </a:t>
            </a:r>
            <a:r>
              <a:rPr sz="1200" spc="-10" dirty="0">
                <a:solidFill>
                  <a:srgbClr val="0F2044"/>
                </a:solidFill>
                <a:latin typeface="Arial MT"/>
                <a:cs typeface="Arial MT"/>
              </a:rPr>
              <a:t>LLVM</a:t>
            </a:r>
            <a:r>
              <a:rPr sz="1200" spc="-25" dirty="0">
                <a:solidFill>
                  <a:srgbClr val="0F2044"/>
                </a:solidFill>
                <a:latin typeface="Arial MT"/>
                <a:cs typeface="Arial MT"/>
              </a:rPr>
              <a:t> </a:t>
            </a:r>
            <a:r>
              <a:rPr sz="1200" spc="-10" dirty="0">
                <a:solidFill>
                  <a:srgbClr val="0F2044"/>
                </a:solidFill>
                <a:latin typeface="Arial MT"/>
                <a:cs typeface="Arial MT"/>
              </a:rPr>
              <a:t>(Clang)</a:t>
            </a:r>
            <a:endParaRPr sz="1200" dirty="0">
              <a:latin typeface="Arial MT"/>
              <a:cs typeface="Arial MT"/>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F2044"/>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Metadata/LabelInfo.xml><?xml version="1.0" encoding="utf-8"?>
<clbl:labelList xmlns:clbl="http://schemas.microsoft.com/office/2020/mipLabelMetadata">
  <clbl:label id="{a2761ec8-7198-4440-bea0-e9dd2af28b51}" enabled="1" method="Standard" siteId="{73e15cf5-5dbb-46af-a862-753916269d73}" contentBits="0" removed="0"/>
</clbl:labelList>
</file>

<file path=docProps/app.xml><?xml version="1.0" encoding="utf-8"?>
<Properties xmlns="http://schemas.openxmlformats.org/officeDocument/2006/extended-properties" xmlns:vt="http://schemas.openxmlformats.org/officeDocument/2006/docPropsVTypes">
  <Template/>
  <TotalTime>105</TotalTime>
  <Words>2666</Words>
  <Application>Microsoft Office PowerPoint</Application>
  <PresentationFormat>Widescreen</PresentationFormat>
  <Paragraphs>230</Paragraphs>
  <Slides>27</Slides>
  <Notes>25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27</vt:i4>
      </vt:variant>
    </vt:vector>
  </HeadingPairs>
  <TitlesOfParts>
    <vt:vector size="35" baseType="lpstr">
      <vt:lpstr>Aptos</vt:lpstr>
      <vt:lpstr>Arial</vt:lpstr>
      <vt:lpstr>Arial MT</vt:lpstr>
      <vt:lpstr>Arial Unicode MS</vt:lpstr>
      <vt:lpstr>Courier New</vt:lpstr>
      <vt:lpstr>Georgia</vt:lpstr>
      <vt:lpstr>Wingdings</vt:lpstr>
      <vt:lpstr>Office Theme</vt:lpstr>
      <vt:lpstr>CSC 362: System Programming</vt:lpstr>
      <vt:lpstr>Status Check</vt:lpstr>
      <vt:lpstr>Compiled vs Interpreted Language</vt:lpstr>
      <vt:lpstr>Compiled vs Interpreted Language (2)</vt:lpstr>
      <vt:lpstr>Crash course introduction to C Preprocessor directive</vt:lpstr>
      <vt:lpstr>Crash course introduction to C void - no arguments</vt:lpstr>
      <vt:lpstr>Crash course introduction to C</vt:lpstr>
      <vt:lpstr>Crash course introduction to C (cont.)</vt:lpstr>
      <vt:lpstr>Crash course introduction to C Compiler - GCC and Clang</vt:lpstr>
      <vt:lpstr>Crash course introduction to C GCC compiler</vt:lpstr>
      <vt:lpstr>Crash course introduction to C GCC compiler (cont.)</vt:lpstr>
      <vt:lpstr>Crash course introduction to C Control Structures: for loop </vt:lpstr>
      <vt:lpstr>Crash course introduction to C Control Structures: while loop and break</vt:lpstr>
      <vt:lpstr>Crash course introduction to C Control Structures: switch case</vt:lpstr>
      <vt:lpstr>Crash course introduction to C Control Structures: do-while loop</vt:lpstr>
      <vt:lpstr>Crash course introduction to C Language Facilities: continue</vt:lpstr>
      <vt:lpstr>Crash course introduction to C extern</vt:lpstr>
      <vt:lpstr>Crash course introduction to C Language Facilities: size of</vt:lpstr>
      <vt:lpstr>Crash course introduction to C Language Facilities: struct</vt:lpstr>
      <vt:lpstr>Crash course introduction to C Language Facilities: typedef</vt:lpstr>
      <vt:lpstr>Crash course introduction to C C data types (1-3)</vt:lpstr>
      <vt:lpstr>Crash course introduction to C C data types (4-7)</vt:lpstr>
      <vt:lpstr>Crash course introduction to C C data types (cont.)</vt:lpstr>
      <vt:lpstr>Crash course introduction to C C operators (1)</vt:lpstr>
      <vt:lpstr>Crash course introduction to C C operators (2)</vt:lpstr>
      <vt:lpstr>Crash course introduction to C C operators (3)</vt:lpstr>
      <vt:lpstr>Crash course introduction to C C operators (4)</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CSC362 - Lecture 2.pptx</dc:title>
  <cp:lastModifiedBy>Richard Johnson</cp:lastModifiedBy>
  <cp:revision>68</cp:revision>
  <dcterms:created xsi:type="dcterms:W3CDTF">2026-01-14T00:57:38Z</dcterms:created>
  <dcterms:modified xsi:type="dcterms:W3CDTF">2026-01-16T14:52:34Z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2026-01-14T00:00:00Z</vt:filetime>
  </property>
  <property fmtid="{D5CDD505-2E9C-101B-9397-08002B2CF9AE}" pid="3" name="Creator">
    <vt:lpwstr>Google</vt:lpwstr>
  </property>
  <property fmtid="{D5CDD505-2E9C-101B-9397-08002B2CF9AE}" pid="4" name="LastSaved">
    <vt:filetime>2026-01-14T00:00:00Z</vt:filetime>
  </property>
</Properties>
</file>